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705" r:id="rId3"/>
    <p:sldId id="704" r:id="rId4"/>
    <p:sldId id="477" r:id="rId5"/>
    <p:sldId id="567" r:id="rId6"/>
    <p:sldId id="568" r:id="rId7"/>
    <p:sldId id="570" r:id="rId8"/>
    <p:sldId id="729" r:id="rId9"/>
    <p:sldId id="571" r:id="rId10"/>
    <p:sldId id="686" r:id="rId11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EAFF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83EFF-6DF0-4CF7-A8B1-A8678D16AC52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2A6BDB-9D3F-4A00-8185-C32C5ACE2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02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A9AD6-6C3D-4006-9C09-33A6E6337D9A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D45-B974-4D27-8B3F-E742D208C8FE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FB44-EB48-46A9-AF7B-C86B930DACCF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2E47B-D52A-4D11-A066-8A5760B60209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7F7AD-2455-4CEC-9DE9-D04B27023B2C}" type="datetime1">
              <a:rPr lang="en-GB" smtClean="0"/>
              <a:t>09/01/2022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97BAC-8937-40C3-A9D5-9D897B4BE2E7}" type="datetime1">
              <a:rPr lang="en-GB" smtClean="0"/>
              <a:t>09/01/2022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D940-0A80-4D80-8FBF-87AF94881285}" type="datetime1">
              <a:rPr lang="en-GB" smtClean="0"/>
              <a:t>09/01/2022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BF19-4562-495D-8FED-4E3B89BEAA0A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80D1-5040-4E29-89D4-E37E6B2408B4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3083-3DC3-4914-AD52-C36CC786066B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E8B13-AD27-46AA-AFD9-CF097C529FE7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ACADEMY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2376817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460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512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786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768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151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902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2924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1989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878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921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D4B5B-3D69-490F-B35A-51641AFE9CA5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7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wellbeing and learning.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3FFB9-E3B7-DD4C-8F3F-E812983AA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03" y="700603"/>
            <a:ext cx="3534491" cy="49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7" y="1352399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5068313" y="261607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14: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60949-45C4-42AD-9DB1-A3086BEA551D}"/>
              </a:ext>
            </a:extLst>
          </p:cNvPr>
          <p:cNvSpPr txBox="1"/>
          <p:nvPr/>
        </p:nvSpPr>
        <p:spPr>
          <a:xfrm>
            <a:off x="4979047" y="6304002"/>
            <a:ext cx="19104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Playback Learning Academy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9992B-0987-4EAE-99B0-CA9BB9497EE4}"/>
              </a:ext>
            </a:extLst>
          </p:cNvPr>
          <p:cNvSpPr txBox="1"/>
          <p:nvPr/>
        </p:nvSpPr>
        <p:spPr>
          <a:xfrm>
            <a:off x="1745258" y="2542665"/>
            <a:ext cx="91835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can we support children to develop and maintain friendships?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064" y="252053"/>
            <a:ext cx="11107024" cy="893224"/>
          </a:xfrm>
          <a:noFill/>
        </p:spPr>
        <p:txBody>
          <a:bodyPr>
            <a:normAutofit fontScale="90000"/>
          </a:bodyPr>
          <a:lstStyle/>
          <a:p>
            <a:r>
              <a:rPr lang="en-GB" sz="36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14: How can we support children to develop and maintain friendships?</a:t>
            </a: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5860107"/>
              </p:ext>
            </p:extLst>
          </p:nvPr>
        </p:nvGraphicFramePr>
        <p:xfrm>
          <a:off x="1351096" y="1785651"/>
          <a:ext cx="9681309" cy="3808540"/>
        </p:xfrm>
        <a:graphic>
          <a:graphicData uri="http://schemas.openxmlformats.org/drawingml/2006/table">
            <a:tbl>
              <a:tblPr firstRow="1" firstCol="1" bandRow="1"/>
              <a:tblGrid>
                <a:gridCol w="9681309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Aims to: </a:t>
                      </a: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8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the importance of friendships </a:t>
                      </a: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Confirm what children should value in friendships</a:t>
                      </a: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3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3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3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DBA57-D0CB-4897-A2F1-C92AE658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0742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9C3A23E-4E2A-4D9C-B784-AAF2B3CC8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937C7D-2033-4E4C-A344-900721EF05AA}"/>
              </a:ext>
            </a:extLst>
          </p:cNvPr>
          <p:cNvSpPr/>
          <p:nvPr/>
        </p:nvSpPr>
        <p:spPr>
          <a:xfrm>
            <a:off x="1177156" y="1105287"/>
            <a:ext cx="9937676" cy="46474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36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Why is it important to understand the importance of friendships?</a:t>
            </a:r>
          </a:p>
          <a:p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Who were your school friends? Are they are still friends etc. </a:t>
            </a:r>
          </a:p>
          <a:p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Review the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Qualities Handout </a:t>
            </a: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agree the kind of values you would want your children to have in their friends</a:t>
            </a:r>
          </a:p>
          <a:p>
            <a:endParaRPr lang="en-GB" sz="3600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0A8CC9-C26F-4D2B-8CB6-A371381A46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961713"/>
              </p:ext>
            </p:extLst>
          </p:nvPr>
        </p:nvGraphicFramePr>
        <p:xfrm>
          <a:off x="478337" y="136525"/>
          <a:ext cx="11335314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35314">
                  <a:extLst>
                    <a:ext uri="{9D8B030D-6E8A-4147-A177-3AD203B41FA5}">
                      <a16:colId xmlns:a16="http://schemas.microsoft.com/office/drawing/2014/main" val="2204629157"/>
                    </a:ext>
                  </a:extLst>
                </a:gridCol>
              </a:tblGrid>
              <a:tr h="491191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Introduction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898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798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FC2008-C869-4F25-B613-4A39277C7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37C573-517F-4A93-B933-DD9E24E06A42}"/>
              </a:ext>
            </a:extLst>
          </p:cNvPr>
          <p:cNvSpPr/>
          <p:nvPr/>
        </p:nvSpPr>
        <p:spPr>
          <a:xfrm>
            <a:off x="1724203" y="1507921"/>
            <a:ext cx="8743590" cy="34945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scenario explores a situation that your child/ren could find themselves in and the impact it could have on their social and emotional wellbeing.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B5C1F9-975A-4703-840B-67879F770896}"/>
              </a:ext>
            </a:extLst>
          </p:cNvPr>
          <p:cNvSpPr txBox="1"/>
          <p:nvPr/>
        </p:nvSpPr>
        <p:spPr>
          <a:xfrm>
            <a:off x="4047712" y="214038"/>
            <a:ext cx="40965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Billy’s story: Friendship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5816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4632056-A733-41CC-B327-29454B96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A50DFF-54C4-4BD0-A987-D2B5319C5D2E}"/>
              </a:ext>
            </a:extLst>
          </p:cNvPr>
          <p:cNvSpPr/>
          <p:nvPr/>
        </p:nvSpPr>
        <p:spPr>
          <a:xfrm>
            <a:off x="1260946" y="1206973"/>
            <a:ext cx="9670103" cy="49859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3200" dirty="0">
                <a:latin typeface="Arial Narrow" panose="020B0606020202030204" pitchFamily="34" charset="0"/>
              </a:rPr>
              <a:t>Is it acceptable for Billy to be friends with Jen?</a:t>
            </a:r>
          </a:p>
          <a:p>
            <a:pPr>
              <a:lnSpc>
                <a:spcPct val="150000"/>
              </a:lnSpc>
            </a:pPr>
            <a:r>
              <a:rPr lang="en-GB" sz="3200" dirty="0">
                <a:latin typeface="Arial Narrow" panose="020B0606020202030204" pitchFamily="34" charset="0"/>
              </a:rPr>
              <a:t>Should Billy be spending time with Jen?</a:t>
            </a:r>
          </a:p>
          <a:p>
            <a:pPr>
              <a:lnSpc>
                <a:spcPct val="150000"/>
              </a:lnSpc>
            </a:pPr>
            <a:r>
              <a:rPr lang="en-GB" sz="3200" dirty="0">
                <a:latin typeface="Arial Narrow" panose="020B0606020202030204" pitchFamily="34" charset="0"/>
              </a:rPr>
              <a:t>Should Billy’s friends stop teasing him?</a:t>
            </a:r>
          </a:p>
          <a:p>
            <a:pPr>
              <a:lnSpc>
                <a:spcPct val="150000"/>
              </a:lnSpc>
            </a:pPr>
            <a:r>
              <a:rPr lang="en-GB" sz="3200" dirty="0">
                <a:latin typeface="Arial Narrow" panose="020B0606020202030204" pitchFamily="34" charset="0"/>
              </a:rPr>
              <a:t>Is Jen a bad influence on Billy?</a:t>
            </a:r>
          </a:p>
          <a:p>
            <a:pPr>
              <a:lnSpc>
                <a:spcPct val="150000"/>
              </a:lnSpc>
            </a:pPr>
            <a:endParaRPr lang="en-GB" sz="1200" dirty="0">
              <a:latin typeface="Arial Narrow" panose="020B0606020202030204" pitchFamily="34" charset="0"/>
            </a:endParaRPr>
          </a:p>
          <a:p>
            <a:r>
              <a:rPr lang="en-GB" sz="3200" dirty="0">
                <a:latin typeface="Arial Narrow" panose="020B0606020202030204" pitchFamily="34" charset="0"/>
              </a:rPr>
              <a:t>What do you think makes a person have a bad influence on you?</a:t>
            </a:r>
          </a:p>
          <a:p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0305F9-FA0B-461B-868B-87A9E97F7202}"/>
              </a:ext>
            </a:extLst>
          </p:cNvPr>
          <p:cNvSpPr txBox="1"/>
          <p:nvPr/>
        </p:nvSpPr>
        <p:spPr>
          <a:xfrm>
            <a:off x="4398256" y="136525"/>
            <a:ext cx="339548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What do you think?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3327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4632056-A733-41CC-B327-29454B96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A50DFF-54C4-4BD0-A987-D2B5319C5D2E}"/>
              </a:ext>
            </a:extLst>
          </p:cNvPr>
          <p:cNvSpPr/>
          <p:nvPr/>
        </p:nvSpPr>
        <p:spPr>
          <a:xfrm>
            <a:off x="1297859" y="1309279"/>
            <a:ext cx="9596279" cy="42165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Which people have a good or a bad influence on you?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Should Billy make more of an effort to see his friends after school?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Should we be able to have both male and female friends?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What affect would bullying have on our social and emotional wellbeing?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6318FD-B1B0-4C70-AB54-7CFC5C0E03CA}"/>
              </a:ext>
            </a:extLst>
          </p:cNvPr>
          <p:cNvSpPr txBox="1"/>
          <p:nvPr/>
        </p:nvSpPr>
        <p:spPr>
          <a:xfrm>
            <a:off x="4398257" y="136525"/>
            <a:ext cx="339548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What do you think?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2536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16E84CE-A8D1-4723-9DF0-249DF4769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EB654E-4FC3-4049-B59C-DCE88C74B45F}"/>
              </a:ext>
            </a:extLst>
          </p:cNvPr>
          <p:cNvSpPr/>
          <p:nvPr/>
        </p:nvSpPr>
        <p:spPr>
          <a:xfrm>
            <a:off x="822122" y="1455741"/>
            <a:ext cx="11098634" cy="43108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the purpose of the </a:t>
            </a:r>
            <a:r>
              <a:rPr lang="en-GB" sz="2800" b="1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activity and why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 important for children to: </a:t>
            </a: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Understand the importance of friendships</a:t>
            </a:r>
            <a:endParaRPr lang="en-GB" sz="2800" dirty="0">
              <a:latin typeface="Arial Narrow" panose="020B060602020203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Identify what we mean by positive friendships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400"/>
            </a:pPr>
            <a:endParaRPr lang="en-GB" sz="2800" dirty="0">
              <a:latin typeface="Arial Narrow" panose="020B0606020202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400"/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Complete the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you think? </a:t>
            </a: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questions at the end of the activity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400"/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400"/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666493-74C6-43A3-8DCD-8AE1C76E86ED}"/>
              </a:ext>
            </a:extLst>
          </p:cNvPr>
          <p:cNvSpPr txBox="1"/>
          <p:nvPr/>
        </p:nvSpPr>
        <p:spPr>
          <a:xfrm>
            <a:off x="4003119" y="136525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3789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791510" y="2372749"/>
            <a:ext cx="8608979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021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336</Words>
  <Application>Microsoft Office PowerPoint</Application>
  <PresentationFormat>Widescreen</PresentationFormat>
  <Paragraphs>62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Narrow</vt:lpstr>
      <vt:lpstr>Calibri</vt:lpstr>
      <vt:lpstr>Calibri Light</vt:lpstr>
      <vt:lpstr>Frutiger LT 55 Roman</vt:lpstr>
      <vt:lpstr>Office Theme</vt:lpstr>
      <vt:lpstr>1_Office Theme</vt:lpstr>
      <vt:lpstr>PowerPoint Presentation</vt:lpstr>
      <vt:lpstr>          </vt:lpstr>
      <vt:lpstr>Session 14: How can we support children to develop and maintain friendships?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liz fitzpatrick</cp:lastModifiedBy>
  <cp:revision>32</cp:revision>
  <cp:lastPrinted>2019-04-08T11:54:30Z</cp:lastPrinted>
  <dcterms:created xsi:type="dcterms:W3CDTF">2019-03-26T12:31:19Z</dcterms:created>
  <dcterms:modified xsi:type="dcterms:W3CDTF">2022-01-09T16:55:25Z</dcterms:modified>
</cp:coreProperties>
</file>