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17"/>
  </p:notesMasterIdLst>
  <p:sldIdLst>
    <p:sldId id="706" r:id="rId4"/>
    <p:sldId id="704" r:id="rId5"/>
    <p:sldId id="494" r:id="rId6"/>
    <p:sldId id="598" r:id="rId7"/>
    <p:sldId id="743" r:id="rId8"/>
    <p:sldId id="744" r:id="rId9"/>
    <p:sldId id="597" r:id="rId10"/>
    <p:sldId id="745" r:id="rId11"/>
    <p:sldId id="599" r:id="rId12"/>
    <p:sldId id="600" r:id="rId13"/>
    <p:sldId id="601" r:id="rId14"/>
    <p:sldId id="602" r:id="rId15"/>
    <p:sldId id="691" r:id="rId16"/>
  </p:sldIdLst>
  <p:sldSz cx="12192000" cy="6858000"/>
  <p:notesSz cx="10018713" cy="68897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DEAFF"/>
    <a:srgbClr val="0039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56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86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41813" cy="3460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75313" y="0"/>
            <a:ext cx="4341812" cy="3460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804321-C6D0-449D-9CC6-F0E451D94116}" type="datetimeFigureOut">
              <a:rPr lang="en-GB" smtClean="0"/>
              <a:t>09/01/2022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43225" y="862013"/>
            <a:ext cx="4132263" cy="2324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001713" y="3316288"/>
            <a:ext cx="8015287" cy="27130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43675"/>
            <a:ext cx="4341813" cy="3460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75313" y="6543675"/>
            <a:ext cx="4341812" cy="3460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E23F5C-3B52-4961-8411-AFB5C613BA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47038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9AA453-113C-AB4A-9069-2B3674B99CC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99093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00BD5B-BF6E-4E23-8777-C053B93932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2229FD-5DDC-42F6-95F9-BAFE465F0F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D3B2C1-CBED-4D98-8180-8D0450BB21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159F9-C6DF-469F-92DA-A3A0580194D0}" type="datetime1">
              <a:rPr lang="en-GB" smtClean="0"/>
              <a:t>09/01/2022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AE8158-A120-44A8-9254-B27F457DB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DF0A1B-A606-4EEF-90D8-D390362CC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86143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673C91-E5CF-445B-B43B-591546E9B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2C79B4-2415-4F53-ADDA-672A2EFBFA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54FD47-4ED6-4B01-A7DC-8F06AAFB33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D0F52-DE3F-43A2-AD2C-A6E8416AB412}" type="datetime1">
              <a:rPr lang="en-GB" smtClean="0"/>
              <a:t>09/01/2022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5D996C-4735-4EB1-AE4F-E512F5DC2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4957F2-26FF-4992-ADC3-7F34C1C42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9584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9D0D9-EAB7-4829-8315-8BDF275B5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97C4B8-BDD0-41B0-B7A6-691B834322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D8A821-9C81-460E-9844-897D9AEB6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60C91-D138-45AF-95C7-8ABE1D3D9A2A}" type="datetime1">
              <a:rPr lang="en-GB" smtClean="0"/>
              <a:t>09/01/2022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3BE010-3B00-46AC-8FF9-BF66C0F92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6BC7B6-BA56-4496-89FB-6E1FAFBE7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11534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E0911-EEE1-45C6-9F22-15386DC4A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0DED6A-EC3A-4CC6-93B2-26E28E409E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052DE5-3F27-4087-BE63-D4E43C26F7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C99D9B-0372-47DF-A83A-CE2427AB9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1DA2F-1F52-48E7-B531-BC46E599F463}" type="datetime1">
              <a:rPr lang="en-GB" smtClean="0"/>
              <a:t>09/01/2022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804915-8683-4392-8339-1CF7F5DBA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DA94E4-0467-4430-939C-D35F0539F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44659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76ACE-04EC-4FE4-BAD8-FB9D8D8B9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6FC8A1-2D40-4FAE-9782-22A030A2BC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463035-A9A1-4DB8-83A6-CA2C663527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388B86A-F2FC-4C5F-92F7-E3B48E8972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6A22275-00C1-4D29-9FD5-7D8008C108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9386857-ABF9-43B9-9895-B8842C985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BB1BE-7F4F-4EA9-B6C9-42A82C31926C}" type="datetime1">
              <a:rPr lang="en-GB" smtClean="0"/>
              <a:t>09/01/2022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8F9229-AB55-4CA5-B19F-2F8BC08F5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05095FD-392A-4AE1-A335-6B0F65A3E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3472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7E3415-5339-4854-B945-396E2F98E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3FD9C6-7BCB-462B-B810-AC0EB31CE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61F16-56EE-41F9-A2A0-068E11FA8899}" type="datetime1">
              <a:rPr lang="en-GB" smtClean="0"/>
              <a:t>09/01/2022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DFE00E-5EB4-4C72-96D3-F7DA93627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C99104-2881-4BD6-B8B3-381C5497F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3478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0F08A27-A42C-4F02-BDB7-E01C57213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3991B-6CCD-4A2E-880C-CD311788CA3C}" type="datetime1">
              <a:rPr lang="en-GB" smtClean="0"/>
              <a:t>09/01/2022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2EEFE1F-CF57-4378-8B7E-CDA9A45D4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5AC6A5-2F84-4225-948B-5C3C7AC62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92166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50348F-CC13-4DA8-BA3A-1393D8AD6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E887D0-6249-479B-BB66-73540E22D6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F16D0D-36D3-4EFE-B7BD-67A08F4EBF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55EF94-A767-41E5-97F4-804BFBD3D5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39DE5-129E-4AF1-B1AE-DB414C04F72A}" type="datetime1">
              <a:rPr lang="en-GB" smtClean="0"/>
              <a:t>09/01/2022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C972AF-2CF6-4691-92F6-0C8CBA381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721339-A12B-4A78-B609-68E2DB147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9841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4D9BA-AF7F-4DF0-B760-6BEAD21CC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AB95916-96B5-4B2A-9D01-37A6D737BD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646E75-5419-42C2-81B5-73F5263F26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7239A6-D6B6-417D-8180-303DAECD21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6C83C-E9F6-4F81-B9E8-E67CD4A9543B}" type="datetime1">
              <a:rPr lang="en-GB" smtClean="0"/>
              <a:t>09/01/2022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847895-A6A1-4065-9FE8-53702A506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2B98B7-33F4-435A-A8F1-94398EB65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66689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2F3D5-D617-48E1-A748-F1539DBE3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6A3BF5-93BC-4555-9F8A-871289B3A9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BBB2E6-6F7C-4D50-AC0F-6A54F538A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6AF4B-7895-4AEF-8A85-264BF09D902E}" type="datetime1">
              <a:rPr lang="en-GB" smtClean="0"/>
              <a:t>09/01/2022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D4E3D5-28D2-457F-9FBB-5E78B35FB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AD9428-D85C-4DA7-94CC-C2ED2AB56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05262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D7A8FDF-4AD6-4530-B29B-A5E61C063D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18ECAF-70A3-42A6-8425-876DA5F3E9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F3D98A-ED03-48D2-96D6-02E1463BCA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97FAE-8B34-414F-9933-778B6F2563A7}" type="datetime1">
              <a:rPr lang="en-GB" smtClean="0"/>
              <a:t>09/01/2022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9FAFCE-FCA9-48B7-B14A-78AC97614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C70B34-6FA8-4C40-A55D-D8E2DFE56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71960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00BD5B-BF6E-4E23-8777-C053B93932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2229FD-5DDC-42F6-95F9-BAFE465F0F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D3B2C1-CBED-4D98-8180-8D0450BB21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422FC-AB0B-4ED0-9F78-496B06BEEFF7}" type="datetime1">
              <a:rPr lang="en-GB" smtClean="0"/>
              <a:t>09/01/2022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AE8158-A120-44A8-9254-B27F457DB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DF0A1B-A606-4EEF-90D8-D390362CC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86710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673C91-E5CF-445B-B43B-591546E9B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2C79B4-2415-4F53-ADDA-672A2EFBFA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54FD47-4ED6-4B01-A7DC-8F06AAFB33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9D2CF-1AA4-4A05-885A-6C188B674F43}" type="datetime1">
              <a:rPr lang="en-GB" smtClean="0"/>
              <a:t>09/01/2022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5D996C-4735-4EB1-AE4F-E512F5DC2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4957F2-26FF-4992-ADC3-7F34C1C42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05347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9D0D9-EAB7-4829-8315-8BDF275B5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97C4B8-BDD0-41B0-B7A6-691B834322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D8A821-9C81-460E-9844-897D9AEB6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EF474-F81F-4885-8273-201598AC8604}" type="datetime1">
              <a:rPr lang="en-GB" smtClean="0"/>
              <a:t>09/01/2022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3BE010-3B00-46AC-8FF9-BF66C0F92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6BC7B6-BA56-4496-89FB-6E1FAFBE7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74966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E0911-EEE1-45C6-9F22-15386DC4A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0DED6A-EC3A-4CC6-93B2-26E28E409E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052DE5-3F27-4087-BE63-D4E43C26F7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C99D9B-0372-47DF-A83A-CE2427AB9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51E1F-C24C-4D80-A83E-8E894E292128}" type="datetime1">
              <a:rPr lang="en-GB" smtClean="0"/>
              <a:t>09/01/2022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804915-8683-4392-8339-1CF7F5DBA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DA94E4-0467-4430-939C-D35F0539F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72477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76ACE-04EC-4FE4-BAD8-FB9D8D8B9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6FC8A1-2D40-4FAE-9782-22A030A2BC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463035-A9A1-4DB8-83A6-CA2C663527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388B86A-F2FC-4C5F-92F7-E3B48E8972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6A22275-00C1-4D29-9FD5-7D8008C108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9386857-ABF9-43B9-9895-B8842C985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EE19B-286E-40C4-889A-0CEC48FDCEFD}" type="datetime1">
              <a:rPr lang="en-GB" smtClean="0"/>
              <a:t>09/01/2022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8F9229-AB55-4CA5-B19F-2F8BC08F5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05095FD-392A-4AE1-A335-6B0F65A3E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06404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7E3415-5339-4854-B945-396E2F98E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3FD9C6-7BCB-462B-B810-AC0EB31CE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46EEA-0314-4EFD-9373-79F32F35CACD}" type="datetime1">
              <a:rPr lang="en-GB" smtClean="0"/>
              <a:t>09/01/2022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DFE00E-5EB4-4C72-96D3-F7DA93627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C99104-2881-4BD6-B8B3-381C5497F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48125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0F08A27-A42C-4F02-BDB7-E01C57213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0A6B5-8C4C-41BC-9B70-B2C86F987BD5}" type="datetime1">
              <a:rPr lang="en-GB" smtClean="0"/>
              <a:t>09/01/2022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2EEFE1F-CF57-4378-8B7E-CDA9A45D4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5AC6A5-2F84-4225-948B-5C3C7AC62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6885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50348F-CC13-4DA8-BA3A-1393D8AD6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E887D0-6249-479B-BB66-73540E22D6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F16D0D-36D3-4EFE-B7BD-67A08F4EBF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55EF94-A767-41E5-97F4-804BFBD3D5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E8C85-A848-4CA7-BDB7-025BBE8D5097}" type="datetime1">
              <a:rPr lang="en-GB" smtClean="0"/>
              <a:t>09/01/2022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C972AF-2CF6-4691-92F6-0C8CBA381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721339-A12B-4A78-B609-68E2DB147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80596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4D9BA-AF7F-4DF0-B760-6BEAD21CC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AB95916-96B5-4B2A-9D01-37A6D737BD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646E75-5419-42C2-81B5-73F5263F26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7239A6-D6B6-417D-8180-303DAECD21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7561B-DADC-4EFA-9342-6975634497E3}" type="datetime1">
              <a:rPr lang="en-GB" smtClean="0"/>
              <a:t>09/01/2022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847895-A6A1-4065-9FE8-53702A506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2B98B7-33F4-435A-A8F1-94398EB65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2000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2F3D5-D617-48E1-A748-F1539DBE3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6A3BF5-93BC-4555-9F8A-871289B3A9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BBB2E6-6F7C-4D50-AC0F-6A54F538A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A1AB5-B51C-46EB-A782-E778F0D6F9E6}" type="datetime1">
              <a:rPr lang="en-GB" smtClean="0"/>
              <a:t>09/01/2022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D4E3D5-28D2-457F-9FBB-5E78B35FB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AD9428-D85C-4DA7-94CC-C2ED2AB56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10731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D7A8FDF-4AD6-4530-B29B-A5E61C063D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18ECAF-70A3-42A6-8425-876DA5F3E9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F3D98A-ED03-48D2-96D6-02E1463BCA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74A61-53D1-4152-A129-6A903D443044}" type="datetime1">
              <a:rPr lang="en-GB" smtClean="0"/>
              <a:t>09/01/2022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9FAFCE-FCA9-48B7-B14A-78AC97614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C70B34-6FA8-4C40-A55D-D8E2DFE56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03930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EE52D67-6876-2D45-91C5-2A3A7456DF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772797" y="5822950"/>
            <a:ext cx="2780197" cy="78866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5ACE5B7-03EE-3046-980B-5FAE69081CB0}"/>
              </a:ext>
            </a:extLst>
          </p:cNvPr>
          <p:cNvSpPr/>
          <p:nvPr userDrawn="1"/>
        </p:nvSpPr>
        <p:spPr>
          <a:xfrm>
            <a:off x="0" y="3294"/>
            <a:ext cx="12192000" cy="369332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en-GB" spc="300" dirty="0">
                <a:solidFill>
                  <a:schemeClr val="bg1"/>
                </a:solidFill>
                <a:effectLst/>
                <a:latin typeface="+mj-lt"/>
              </a:rPr>
              <a:t>PLA</a:t>
            </a:r>
            <a:r>
              <a:rPr lang="en-GB" spc="300" dirty="0">
                <a:solidFill>
                  <a:srgbClr val="5BC5F2"/>
                </a:solidFill>
                <a:effectLst/>
                <a:latin typeface="+mj-lt"/>
              </a:rPr>
              <a:t>Y</a:t>
            </a:r>
            <a:r>
              <a:rPr lang="en-GB" spc="300" dirty="0">
                <a:solidFill>
                  <a:schemeClr val="bg1"/>
                </a:solidFill>
                <a:effectLst/>
                <a:latin typeface="+mj-lt"/>
              </a:rPr>
              <a:t>BACK LEARNING ACADEMY</a:t>
            </a:r>
            <a:r>
              <a:rPr lang="en-GB" dirty="0">
                <a:solidFill>
                  <a:schemeClr val="bg1"/>
                </a:solidFill>
                <a:effectLst/>
                <a:latin typeface="Frutiger LT 55 Roman" panose="020B0602020204020204" pitchFamily="34" charset="0"/>
              </a:rPr>
              <a:t> 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2261B58-011E-6942-9E8F-089CDA0A18D0}"/>
              </a:ext>
            </a:extLst>
          </p:cNvPr>
          <p:cNvSpPr/>
          <p:nvPr userDrawn="1"/>
        </p:nvSpPr>
        <p:spPr>
          <a:xfrm>
            <a:off x="365760" y="5883958"/>
            <a:ext cx="77825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b="1" dirty="0">
                <a:solidFill>
                  <a:srgbClr val="283583"/>
                </a:solidFill>
                <a:effectLst/>
                <a:latin typeface="+mn-lt"/>
              </a:rPr>
              <a:t>Contact:</a:t>
            </a:r>
            <a:r>
              <a:rPr lang="en-GB" sz="1400" dirty="0">
                <a:solidFill>
                  <a:srgbClr val="283583"/>
                </a:solidFill>
                <a:effectLst/>
                <a:latin typeface="+mn-lt"/>
              </a:rPr>
              <a:t> Liz Fitzpatrick, FRSA, CE,   </a:t>
            </a:r>
            <a:r>
              <a:rPr lang="en-GB" sz="1400" b="1" dirty="0">
                <a:solidFill>
                  <a:srgbClr val="283583"/>
                </a:solidFill>
                <a:effectLst/>
                <a:latin typeface="+mn-lt"/>
              </a:rPr>
              <a:t>M:</a:t>
            </a:r>
            <a:r>
              <a:rPr lang="en-GB" sz="1400" dirty="0">
                <a:solidFill>
                  <a:srgbClr val="283583"/>
                </a:solidFill>
                <a:effectLst/>
                <a:latin typeface="+mn-lt"/>
              </a:rPr>
              <a:t> 07515346084</a:t>
            </a:r>
            <a:r>
              <a:rPr lang="en-GB" sz="1400" b="1" dirty="0">
                <a:solidFill>
                  <a:srgbClr val="283583"/>
                </a:solidFill>
                <a:effectLst/>
                <a:latin typeface="+mn-lt"/>
              </a:rPr>
              <a:t>  T:</a:t>
            </a:r>
            <a:r>
              <a:rPr lang="en-GB" sz="1400" dirty="0">
                <a:solidFill>
                  <a:srgbClr val="283583"/>
                </a:solidFill>
                <a:effectLst/>
                <a:latin typeface="+mn-lt"/>
              </a:rPr>
              <a:t> 01314535514   </a:t>
            </a:r>
            <a:br>
              <a:rPr lang="en-GB" sz="1400" dirty="0">
                <a:solidFill>
                  <a:srgbClr val="283583"/>
                </a:solidFill>
                <a:effectLst/>
                <a:latin typeface="+mn-lt"/>
              </a:rPr>
            </a:br>
            <a:r>
              <a:rPr lang="en-GB" sz="1400" b="1" dirty="0">
                <a:solidFill>
                  <a:srgbClr val="283583"/>
                </a:solidFill>
                <a:effectLst/>
                <a:latin typeface="+mn-lt"/>
              </a:rPr>
              <a:t>E:</a:t>
            </a:r>
            <a:r>
              <a:rPr lang="en-GB" sz="1400" dirty="0">
                <a:solidFill>
                  <a:srgbClr val="283583"/>
                </a:solidFill>
                <a:effectLst/>
                <a:latin typeface="+mn-lt"/>
              </a:rPr>
              <a:t> lizfitzpatrick@playbackice.com</a:t>
            </a:r>
          </a:p>
        </p:txBody>
      </p:sp>
    </p:spTree>
    <p:extLst>
      <p:ext uri="{BB962C8B-B14F-4D97-AF65-F5344CB8AC3E}">
        <p14:creationId xmlns:p14="http://schemas.microsoft.com/office/powerpoint/2010/main" val="6581203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175B6D-D5C6-F146-939F-B09C49A818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CFAB5F-39A8-7440-A6E2-7B6A86A21B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DB6E3F-3B02-0F40-9E3B-9074BF318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699333-9747-D148-9C25-CC70AB070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4BBD80-5079-CB47-9F7D-F67BAA46C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913456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906C6-6674-2144-A4AE-0B3DFB471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8AD6FB-4260-E24C-A180-D64BC0C12B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B83A85-3C7A-C54F-8BD2-D49FAF846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FD0D4D-555B-A443-9C9F-ADA207458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FC7D82-C1D4-D94A-97E1-55601D941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04066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7FEB4-1A7D-C647-A870-9D114B9BE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7964C0-8FE3-D34E-AE07-EFCB8465C3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32D2A9-BE95-3A4C-8DD7-84076E053D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C06664-4B34-8243-85FA-3DA1FCB0A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AEACE3-43CA-2648-9F15-5B2812488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394423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79801-0926-7C4A-975F-272C45B76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2361D5-B77D-9441-86B4-3042BF647F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1C3C9C-3888-5C44-AA0C-6D83033D3E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956FC5-696F-0540-B12A-1618371E7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523E75-1D58-F241-9AD7-67296CE40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10C265-BB68-5648-A6FD-34F668C8A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8160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4C9B9-0E16-A54C-9B1B-6BD560AE58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001C8C-BAEC-A64D-BEBC-A321E9719D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239BC3-442D-1B42-8D2F-8B9922B608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57E853-90C5-E449-9ACF-70634FE0D5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63B0985-760F-1741-BC32-066B7B2B1A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B8A7E58-8691-9345-BC2B-1340799A1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58EF9FE-7323-ED44-8D73-9146F77C2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D76D87-A8E1-CD4F-9B23-8D20EC92A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270264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7D2351-BE15-0147-B663-5365F7378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3D0226-5B9E-2D4F-8931-BA7E06DF4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BA620C-8ED9-F440-A439-0D2881898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6092A-EC40-2045-A11F-10B31AEB4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00552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BD0F9-C6FE-7545-BFBC-4D9F1BEA2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2AFD77-4829-6B49-B292-07F3C47D06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36E261-8536-654D-BD17-74E17EF9E6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A0C78F-12FC-2742-8EDC-8B7576DAF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C06C0F-73EF-9540-9478-EC514C255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8383EA-5E4A-BD46-9EA0-AB099B539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06791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EAB7A-C919-784A-80A3-A8062EEE83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3DDE38-F470-6443-89D5-73F8E29B2A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004F2A-7FB4-7640-908D-66E248D8BC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A18984-9FEA-9245-AFB6-0FBE9F878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62734F-0585-7F45-9156-CF50FE7610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1C390D-6E4C-2949-9894-95AF8D67B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89730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27435-E51A-7B4A-83EB-0C65F946E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A81D8E-EB2C-0747-8C80-6EF23FA94F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318B24-B87F-2B44-B2CD-16B4CA462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07DB3D-B3FC-7C49-A68D-778FF20AF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580E5A-1CFE-A24A-BA76-8506471C2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86016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2A6E953-4452-DC45-A984-40620274173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C9770F-4ADA-1E4B-94A3-598262FB27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74C717-ABC3-A147-AD65-6795A61D76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6D7147-0B1B-4646-A5A4-657EC9EAA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8A203B-7BEA-CA49-9D79-6C411464C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4206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8F52007-DF8B-4A22-9BBC-3995C86EA4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CA9AFE-9AFE-456E-9463-570E620859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FED44D-262B-47D3-9A54-A97677699C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0F4065-7085-4E11-8B54-482092EB0FE9}" type="datetime1">
              <a:rPr lang="en-GB" smtClean="0"/>
              <a:t>09/01/2022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3284CF-34C6-4030-8AA0-83875A1CAC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Playback Learning Academy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719B68-BE59-4145-83D9-46D938821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462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8F52007-DF8B-4A22-9BBC-3995C86EA4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CA9AFE-9AFE-456E-9463-570E620859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FED44D-262B-47D3-9A54-A97677699C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BF3260-4616-48F0-A788-755E50455AEA}" type="datetime1">
              <a:rPr lang="en-GB" smtClean="0"/>
              <a:t>09/01/2022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3284CF-34C6-4030-8AA0-83875A1CAC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Playback Learning Academy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719B68-BE59-4145-83D9-46D938821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9532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577DDC-C7A4-B843-BBD1-054A192D8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DD7414-493F-0A46-A327-D185160FD7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58D790-A2E8-7340-90E4-82C937D51C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398A94-2353-4347-9677-7FB9304F43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88BB27-DBA8-2244-B8FE-2A63AE2F31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7526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88320EA-F85E-4C46-9684-0191647FBC21}"/>
              </a:ext>
            </a:extLst>
          </p:cNvPr>
          <p:cNvSpPr/>
          <p:nvPr/>
        </p:nvSpPr>
        <p:spPr>
          <a:xfrm>
            <a:off x="6096000" y="2048079"/>
            <a:ext cx="5366657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28358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Families in Action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5BC5F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Family wellbeing and </a:t>
            </a:r>
            <a:b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5BC5F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5BC5F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Learning Resource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Enabling families to become more engaged in their children’s wellbeing and learning. 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823FFB9-E3B7-DD4C-8F3F-E812983AAE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9903" y="700603"/>
            <a:ext cx="3534491" cy="4999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0368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D8FCD-769C-4042-A1DE-1A006B0664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2139" y="1276502"/>
            <a:ext cx="10147722" cy="3609543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sz="31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0E1E95-0A3F-4B4B-B16B-21E689207BFD}"/>
              </a:ext>
            </a:extLst>
          </p:cNvPr>
          <p:cNvSpPr txBox="1"/>
          <p:nvPr/>
        </p:nvSpPr>
        <p:spPr>
          <a:xfrm>
            <a:off x="4906590" y="10340"/>
            <a:ext cx="20553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Session 19:</a:t>
            </a:r>
            <a:endParaRPr lang="en-GB" sz="3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7360949-45C4-42AD-9DB1-A3086BEA551D}"/>
              </a:ext>
            </a:extLst>
          </p:cNvPr>
          <p:cNvSpPr txBox="1"/>
          <p:nvPr/>
        </p:nvSpPr>
        <p:spPr>
          <a:xfrm>
            <a:off x="4979047" y="6304002"/>
            <a:ext cx="191045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Playback Learning Academy</a:t>
            </a:r>
          </a:p>
          <a:p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D9992B-0987-4EAE-99B0-CA9BB9497EE4}"/>
              </a:ext>
            </a:extLst>
          </p:cNvPr>
          <p:cNvSpPr txBox="1"/>
          <p:nvPr/>
        </p:nvSpPr>
        <p:spPr>
          <a:xfrm>
            <a:off x="1745258" y="2542665"/>
            <a:ext cx="918357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How can we support children’s transition to</a:t>
            </a:r>
          </a:p>
          <a:p>
            <a:pPr algn="ctr"/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secondary school?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4786698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452C3-94D7-41F5-9A9E-213DB1066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5432" y="174625"/>
            <a:ext cx="10299038" cy="1006475"/>
          </a:xfrm>
          <a:noFill/>
        </p:spPr>
        <p:txBody>
          <a:bodyPr>
            <a:normAutofit fontScale="90000"/>
          </a:bodyPr>
          <a:lstStyle/>
          <a:p>
            <a:pPr algn="l"/>
            <a:r>
              <a:rPr lang="en-GB" sz="36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Session 19: How can we support children’s transition to secondary school?</a:t>
            </a:r>
            <a:endParaRPr lang="en-GB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A3E45A22-46A7-4C9B-B6A0-EE5E8D09652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3234107"/>
              </p:ext>
            </p:extLst>
          </p:nvPr>
        </p:nvGraphicFramePr>
        <p:xfrm>
          <a:off x="1392478" y="1452562"/>
          <a:ext cx="9548175" cy="4266565"/>
        </p:xfrm>
        <a:graphic>
          <a:graphicData uri="http://schemas.openxmlformats.org/drawingml/2006/table">
            <a:tbl>
              <a:tblPr firstRow="1" firstCol="1" bandRow="1"/>
              <a:tblGrid>
                <a:gridCol w="9548175">
                  <a:extLst>
                    <a:ext uri="{9D8B030D-6E8A-4147-A177-3AD203B41FA5}">
                      <a16:colId xmlns:a16="http://schemas.microsoft.com/office/drawing/2014/main" val="7919701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2838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 b="1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Aims to: </a:t>
                      </a:r>
                    </a:p>
                    <a:p>
                      <a:pPr marL="283845" indent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GB" sz="28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Explore what we mean by </a:t>
                      </a:r>
                      <a:r>
                        <a:rPr lang="en-GB" sz="2800" b="1" i="1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transition</a:t>
                      </a:r>
                      <a:r>
                        <a:rPr lang="en-GB" sz="28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and the different experiences children have had in or out of school</a:t>
                      </a:r>
                    </a:p>
                    <a:p>
                      <a:pPr marL="283845" indent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en-GB" sz="16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283845" indent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GB" sz="28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Explore different aspects of children’s transition to secondary school including changing friendship and travel </a:t>
                      </a:r>
                    </a:p>
                    <a:p>
                      <a:pPr marL="283845" indent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en-GB" sz="16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283845" indent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GB" sz="28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Identify how we can all help children to plan for their transition to secondary school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1275201"/>
                  </a:ext>
                </a:extLst>
              </a:tr>
            </a:tbl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8DBA57-D0CB-4897-A2F1-C92AE65854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z="1400" b="1" dirty="0">
                <a:solidFill>
                  <a:schemeClr val="tx1"/>
                </a:solidFill>
                <a:latin typeface="Arial Narrow" panose="020B0606020202030204" pitchFamily="34" charset="0"/>
              </a:rPr>
              <a:t>Playback Learning Academy </a:t>
            </a:r>
          </a:p>
        </p:txBody>
      </p:sp>
    </p:spTree>
    <p:extLst>
      <p:ext uri="{BB962C8B-B14F-4D97-AF65-F5344CB8AC3E}">
        <p14:creationId xmlns:p14="http://schemas.microsoft.com/office/powerpoint/2010/main" val="23427044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E0C54BC-C2ED-4BB3-BA63-FEECDB1FCB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A7744B4-41F3-4728-8D28-BD1D0E68B6EC}"/>
              </a:ext>
            </a:extLst>
          </p:cNvPr>
          <p:cNvSpPr/>
          <p:nvPr/>
        </p:nvSpPr>
        <p:spPr>
          <a:xfrm>
            <a:off x="1235412" y="1524287"/>
            <a:ext cx="9387191" cy="298543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endParaRPr lang="en-GB" sz="4000" b="1" dirty="0">
              <a:latin typeface="Arial Narrow" panose="020B0606020202030204" pitchFamily="34" charset="0"/>
            </a:endParaRPr>
          </a:p>
          <a:p>
            <a:pPr algn="ctr"/>
            <a:endParaRPr lang="en-GB" sz="4000" b="1" dirty="0">
              <a:latin typeface="Arial Narrow" panose="020B0606020202030204" pitchFamily="34" charset="0"/>
            </a:endParaRPr>
          </a:p>
          <a:p>
            <a:pPr algn="ctr"/>
            <a:r>
              <a:rPr lang="en-GB" sz="2800" b="1" dirty="0">
                <a:latin typeface="Arial Narrow" panose="020B0606020202030204" pitchFamily="34" charset="0"/>
              </a:rPr>
              <a:t>‘Transition’ – what does it mean? </a:t>
            </a:r>
          </a:p>
          <a:p>
            <a:pPr algn="ctr"/>
            <a:endParaRPr lang="en-GB" sz="4000" b="1" dirty="0">
              <a:latin typeface="Arial Narrow" panose="020B0606020202030204" pitchFamily="34" charset="0"/>
            </a:endParaRPr>
          </a:p>
          <a:p>
            <a:pPr algn="ctr"/>
            <a:endParaRPr lang="en-GB" sz="4000" b="1" dirty="0">
              <a:latin typeface="Arial Narrow" panose="020B0606020202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AB04DF-F3B8-4728-84F0-38C20FB5D8C8}"/>
              </a:ext>
            </a:extLst>
          </p:cNvPr>
          <p:cNvSpPr txBox="1"/>
          <p:nvPr/>
        </p:nvSpPr>
        <p:spPr>
          <a:xfrm>
            <a:off x="5301551" y="170085"/>
            <a:ext cx="1588897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</a:rPr>
              <a:t>Discuss: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71791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E0C54BC-C2ED-4BB3-BA63-FEECDB1FCB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A7744B4-41F3-4728-8D28-BD1D0E68B6EC}"/>
              </a:ext>
            </a:extLst>
          </p:cNvPr>
          <p:cNvSpPr/>
          <p:nvPr/>
        </p:nvSpPr>
        <p:spPr>
          <a:xfrm>
            <a:off x="1235413" y="1640467"/>
            <a:ext cx="9610927" cy="30469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endParaRPr lang="en-GB" sz="4000" b="1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When children are making the transition to secondary school, we need to help prepare them by planning -  this helps everyone to make the change successful. 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pPr algn="ctr"/>
            <a:endParaRPr lang="en-GB" sz="4000" b="1" dirty="0">
              <a:latin typeface="Arial Narrow" panose="020B0606020202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A750E4-8472-4181-A49B-A84F1E9BB32E}"/>
              </a:ext>
            </a:extLst>
          </p:cNvPr>
          <p:cNvSpPr txBox="1"/>
          <p:nvPr/>
        </p:nvSpPr>
        <p:spPr>
          <a:xfrm>
            <a:off x="3807585" y="159689"/>
            <a:ext cx="4576830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</a:rPr>
              <a:t>‘Transition’ means ‘change’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85277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E0C54BC-C2ED-4BB3-BA63-FEECDB1FCB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A7744B4-41F3-4728-8D28-BD1D0E68B6EC}"/>
              </a:ext>
            </a:extLst>
          </p:cNvPr>
          <p:cNvSpPr/>
          <p:nvPr/>
        </p:nvSpPr>
        <p:spPr>
          <a:xfrm>
            <a:off x="1292633" y="1681762"/>
            <a:ext cx="9606734" cy="21852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endParaRPr lang="en-GB" sz="4000" b="1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What are the  current transitional arrangements between the primary and secondary schools? </a:t>
            </a:r>
          </a:p>
          <a:p>
            <a:pPr algn="ctr"/>
            <a:endParaRPr lang="en-GB" sz="4000" b="1" dirty="0">
              <a:latin typeface="Arial Narrow" panose="020B0606020202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58A0006-1015-4AA0-B7E7-CDF91A44475E}"/>
              </a:ext>
            </a:extLst>
          </p:cNvPr>
          <p:cNvSpPr txBox="1"/>
          <p:nvPr/>
        </p:nvSpPr>
        <p:spPr>
          <a:xfrm>
            <a:off x="3281768" y="144688"/>
            <a:ext cx="56284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</a:rPr>
              <a:t>Current transitional arrangements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3884589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D208D16-8006-455C-8D34-009A374EB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F2AB60-D112-4586-BC67-80FFF23ABD61}"/>
              </a:ext>
            </a:extLst>
          </p:cNvPr>
          <p:cNvSpPr/>
          <p:nvPr/>
        </p:nvSpPr>
        <p:spPr>
          <a:xfrm>
            <a:off x="1275919" y="1274178"/>
            <a:ext cx="9640159" cy="469359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</a:pPr>
            <a:r>
              <a:rPr lang="en-GB" sz="2800" dirty="0">
                <a:latin typeface="Arial Narrow" panose="020B0606020202030204" pitchFamily="34" charset="0"/>
              </a:rPr>
              <a:t>Planning your child's transition to secondary school</a:t>
            </a:r>
          </a:p>
          <a:p>
            <a:pPr>
              <a:spcBef>
                <a:spcPts val="1800"/>
              </a:spcBef>
            </a:pPr>
            <a:r>
              <a:rPr lang="en-GB" sz="2800" dirty="0">
                <a:latin typeface="Arial Narrow" panose="020B0606020202030204" pitchFamily="34" charset="0"/>
              </a:rPr>
              <a:t>How can we support and prepare our children for it to be successful?</a:t>
            </a:r>
          </a:p>
          <a:p>
            <a:pPr>
              <a:spcBef>
                <a:spcPts val="1800"/>
              </a:spcBef>
            </a:pPr>
            <a:r>
              <a:rPr lang="en-GB" sz="2800" dirty="0">
                <a:latin typeface="Arial Narrow" panose="020B0606020202030204" pitchFamily="34" charset="0"/>
              </a:rPr>
              <a:t>How we help our children to identify the steps required to create and implement a good plan </a:t>
            </a:r>
          </a:p>
          <a:p>
            <a:pPr>
              <a:spcBef>
                <a:spcPts val="1800"/>
              </a:spcBef>
            </a:pPr>
            <a:r>
              <a:rPr lang="en-GB" sz="2800" dirty="0">
                <a:latin typeface="Arial Narrow" panose="020B0606020202030204" pitchFamily="34" charset="0"/>
              </a:rPr>
              <a:t>How can we ensure our children are prepared for the changes including; changing friendships, travel and transition planning?</a:t>
            </a:r>
          </a:p>
          <a:p>
            <a:pPr>
              <a:spcBef>
                <a:spcPts val="1800"/>
              </a:spcBef>
            </a:pPr>
            <a:endParaRPr lang="en-GB" sz="2800" dirty="0">
              <a:latin typeface="Arial Narrow" panose="020B0606020202030204" pitchFamily="34" charset="0"/>
            </a:endParaRPr>
          </a:p>
          <a:p>
            <a:pPr>
              <a:spcBef>
                <a:spcPts val="1800"/>
              </a:spcBef>
            </a:pPr>
            <a:endParaRPr lang="en-GB" sz="2800" dirty="0">
              <a:latin typeface="Arial Narrow" panose="020B0606020202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8681DC-4CA3-487F-8634-DF8515B0FED1}"/>
              </a:ext>
            </a:extLst>
          </p:cNvPr>
          <p:cNvSpPr txBox="1"/>
          <p:nvPr/>
        </p:nvSpPr>
        <p:spPr>
          <a:xfrm>
            <a:off x="4435126" y="136525"/>
            <a:ext cx="33217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</a:rPr>
              <a:t>Planning transition</a:t>
            </a:r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21282679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E0C54BC-C2ED-4BB3-BA63-FEECDB1FCB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A7744B4-41F3-4728-8D28-BD1D0E68B6EC}"/>
              </a:ext>
            </a:extLst>
          </p:cNvPr>
          <p:cNvSpPr/>
          <p:nvPr/>
        </p:nvSpPr>
        <p:spPr>
          <a:xfrm>
            <a:off x="2012524" y="1230453"/>
            <a:ext cx="858680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sz="4000" b="1" dirty="0">
              <a:latin typeface="Arial Narrow" panose="020B0606020202030204" pitchFamily="34" charset="0"/>
            </a:endParaRPr>
          </a:p>
          <a:p>
            <a:pPr algn="ctr"/>
            <a:endParaRPr lang="en-GB" sz="4000" b="1" dirty="0">
              <a:latin typeface="Arial Narrow" panose="020B060602020203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F0EA2B1-A4ED-4FEA-BC1C-D3C79EFF53D3}"/>
              </a:ext>
            </a:extLst>
          </p:cNvPr>
          <p:cNvSpPr/>
          <p:nvPr/>
        </p:nvSpPr>
        <p:spPr>
          <a:xfrm>
            <a:off x="1399992" y="1103232"/>
            <a:ext cx="9811865" cy="452431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endParaRPr lang="en-GB" sz="32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Friends in secondary school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Travelling to secondary school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My Transition Plan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How can you proceed to complete the activities at home over a period of time?</a:t>
            </a:r>
          </a:p>
          <a:p>
            <a:endParaRPr lang="en-GB" sz="3200" dirty="0">
              <a:latin typeface="Arial Narrow" panose="020B0606020202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0B18806-640D-412F-80D8-6A9A1C1E1810}"/>
              </a:ext>
            </a:extLst>
          </p:cNvPr>
          <p:cNvSpPr txBox="1"/>
          <p:nvPr/>
        </p:nvSpPr>
        <p:spPr>
          <a:xfrm>
            <a:off x="4346094" y="136525"/>
            <a:ext cx="3919663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</a:rPr>
              <a:t>Consider the following: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924935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CAAF138-AFC5-49EA-A5C8-C9F1A2AEC8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Playback Learning Academy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0ADA938-4D76-4502-A149-6EEC3E906E53}"/>
              </a:ext>
            </a:extLst>
          </p:cNvPr>
          <p:cNvSpPr/>
          <p:nvPr/>
        </p:nvSpPr>
        <p:spPr>
          <a:xfrm>
            <a:off x="671120" y="1066886"/>
            <a:ext cx="11148968" cy="39087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endParaRPr lang="en-GB" sz="1200" b="1" dirty="0">
              <a:latin typeface="Arial Narrow" panose="020B0606020202030204" pitchFamily="34" charset="0"/>
            </a:endParaRPr>
          </a:p>
          <a:p>
            <a:r>
              <a:rPr lang="en-GB" sz="2800" b="1" dirty="0">
                <a:latin typeface="Arial Narrow" panose="020B0606020202030204" pitchFamily="34" charset="0"/>
              </a:rPr>
              <a:t>Explain the purpose of the activity including why it is important for children to: </a:t>
            </a:r>
          </a:p>
          <a:p>
            <a:pPr>
              <a:spcBef>
                <a:spcPts val="2400"/>
              </a:spcBef>
            </a:pPr>
            <a:r>
              <a:rPr lang="en-GB" sz="2800" dirty="0">
                <a:latin typeface="Arial Narrow" panose="020B0606020202030204" pitchFamily="34" charset="0"/>
              </a:rPr>
              <a:t>Understand that they will make new friends in secondary school</a:t>
            </a:r>
          </a:p>
          <a:p>
            <a:pPr>
              <a:spcBef>
                <a:spcPts val="2400"/>
              </a:spcBef>
            </a:pPr>
            <a:r>
              <a:rPr lang="en-GB" sz="2800" dirty="0">
                <a:latin typeface="Arial Narrow" panose="020B0606020202030204" pitchFamily="34" charset="0"/>
              </a:rPr>
              <a:t>Consider what they can do to make new friends or keep their current friendships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Discuss the following statements: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pPr algn="ctr"/>
            <a:r>
              <a:rPr lang="en-GB" sz="2800" b="1" i="1" dirty="0">
                <a:latin typeface="Arial Narrow" panose="020B0606020202030204" pitchFamily="34" charset="0"/>
              </a:rPr>
              <a:t>‘What is a friend?’ ‘Who are your friends?’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DB7C07-CD19-4EF7-A799-131D0E619D6A}"/>
              </a:ext>
            </a:extLst>
          </p:cNvPr>
          <p:cNvSpPr txBox="1"/>
          <p:nvPr/>
        </p:nvSpPr>
        <p:spPr>
          <a:xfrm>
            <a:off x="4003119" y="158803"/>
            <a:ext cx="4185761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</a:rPr>
              <a:t>Family activity at home: 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89718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6FB22AF-3509-4227-9578-3186F08902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  <a:endParaRPr lang="en-GB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277178F-6DB3-473A-93CA-F16BBAC8D262}"/>
              </a:ext>
            </a:extLst>
          </p:cNvPr>
          <p:cNvSpPr/>
          <p:nvPr/>
        </p:nvSpPr>
        <p:spPr>
          <a:xfrm>
            <a:off x="1533724" y="920621"/>
            <a:ext cx="9124549" cy="501675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sz="2800" dirty="0">
                <a:latin typeface="Arial Narrow" panose="020B0606020202030204" pitchFamily="34" charset="0"/>
              </a:rPr>
              <a:t>“</a:t>
            </a:r>
            <a:r>
              <a:rPr lang="en-GB" sz="2800" b="1" dirty="0">
                <a:latin typeface="Arial Narrow" panose="020B0606020202030204" pitchFamily="34" charset="0"/>
              </a:rPr>
              <a:t>Some people enjoy spending time by themselves. Some of us have a small group of close friends whilst others prefer to be in a big group of friends”</a:t>
            </a:r>
            <a:r>
              <a:rPr lang="en-GB" sz="2800" dirty="0">
                <a:latin typeface="Arial Narrow" panose="020B0606020202030204" pitchFamily="34" charset="0"/>
              </a:rPr>
              <a:t>. 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Do people who are friends need to be the same as each other?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Do people in a group have things in common, but are still very different from each other?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Complete the </a:t>
            </a:r>
            <a:r>
              <a:rPr lang="en-GB" sz="2800" b="1" i="1" dirty="0">
                <a:latin typeface="Arial Narrow" panose="020B0606020202030204" pitchFamily="34" charset="0"/>
              </a:rPr>
              <a:t>‘Wanted a Good Friend’ </a:t>
            </a:r>
            <a:r>
              <a:rPr lang="en-GB" sz="2800" dirty="0">
                <a:latin typeface="Arial Narrow" panose="020B0606020202030204" pitchFamily="34" charset="0"/>
              </a:rPr>
              <a:t>activity provided either in a piece of personal writing or  ‘Wanted’ advert for a newspaper.</a:t>
            </a:r>
          </a:p>
          <a:p>
            <a:endParaRPr lang="en-GB" sz="1200" dirty="0">
              <a:latin typeface="Arial Narrow" panose="020B0606020202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A1A9E64-C4A8-4E3B-8DF8-5F5F5F1CFEC2}"/>
              </a:ext>
            </a:extLst>
          </p:cNvPr>
          <p:cNvSpPr txBox="1"/>
          <p:nvPr/>
        </p:nvSpPr>
        <p:spPr>
          <a:xfrm>
            <a:off x="5395326" y="141422"/>
            <a:ext cx="14013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</a:rPr>
              <a:t>Activity</a:t>
            </a:r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29251053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60548B7-43D0-4BAD-B88D-71E34DE06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CBED2D4-C336-4FC9-A18D-BBEDEFE45655}"/>
              </a:ext>
            </a:extLst>
          </p:cNvPr>
          <p:cNvSpPr/>
          <p:nvPr/>
        </p:nvSpPr>
        <p:spPr>
          <a:xfrm>
            <a:off x="620785" y="1045554"/>
            <a:ext cx="11174136" cy="39087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endParaRPr lang="en-GB" sz="1200" dirty="0">
              <a:latin typeface="Arial Narrow" panose="020B0606020202030204" pitchFamily="34" charset="0"/>
            </a:endParaRPr>
          </a:p>
          <a:p>
            <a:r>
              <a:rPr lang="en-GB" sz="2800" b="1" dirty="0">
                <a:latin typeface="Arial Narrow" panose="020B0606020202030204" pitchFamily="34" charset="0"/>
              </a:rPr>
              <a:t>Explain the purpose of the activity including why it is important for children to: 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Identify and plan their travel route to secondary school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Support them to research the journey they will need to take to secondary school. 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Complete the </a:t>
            </a:r>
            <a:r>
              <a:rPr lang="en-GB" sz="2800" b="1" dirty="0">
                <a:latin typeface="Arial Narrow" panose="020B0606020202030204" pitchFamily="34" charset="0"/>
              </a:rPr>
              <a:t>Travelling to Secondary School </a:t>
            </a:r>
            <a:r>
              <a:rPr lang="en-GB" sz="2800" dirty="0">
                <a:latin typeface="Arial Narrow" panose="020B0606020202030204" pitchFamily="34" charset="0"/>
              </a:rPr>
              <a:t>activity provided. 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endParaRPr lang="en-GB" sz="1200" dirty="0">
              <a:latin typeface="Arial Narrow" panose="020B0606020202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A4C811-0B0A-46CB-A628-0ABCAEF4D1A3}"/>
              </a:ext>
            </a:extLst>
          </p:cNvPr>
          <p:cNvSpPr txBox="1"/>
          <p:nvPr/>
        </p:nvSpPr>
        <p:spPr>
          <a:xfrm>
            <a:off x="4003118" y="129094"/>
            <a:ext cx="4185761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</a:rPr>
              <a:t>Family activity at home: 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275367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C1A4010-353A-4615-847F-0D6119733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DF20C0-7666-44E8-8A57-86B7725EF056}"/>
              </a:ext>
            </a:extLst>
          </p:cNvPr>
          <p:cNvSpPr/>
          <p:nvPr/>
        </p:nvSpPr>
        <p:spPr>
          <a:xfrm>
            <a:off x="1906134" y="908705"/>
            <a:ext cx="9133510" cy="501675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sz="2800" b="1" dirty="0">
                <a:latin typeface="Arial Narrow" panose="020B0606020202030204" pitchFamily="34" charset="0"/>
              </a:rPr>
              <a:t>Explain the purpose of the activity including why it is important for children to: </a:t>
            </a:r>
          </a:p>
          <a:p>
            <a:endParaRPr lang="en-GB" sz="2800" b="1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Complete their transition plan to secondary school to ensure that they are prepared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Discuss the transition to secondary school and any concerns or worries your children have. Identify someone they can speak to.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Complete the </a:t>
            </a:r>
            <a:r>
              <a:rPr lang="en-GB" sz="2800" b="1" dirty="0">
                <a:latin typeface="Arial Narrow" panose="020B0606020202030204" pitchFamily="34" charset="0"/>
              </a:rPr>
              <a:t>Transition </a:t>
            </a:r>
            <a:r>
              <a:rPr lang="en-GB" sz="2800" b="1">
                <a:latin typeface="Arial Narrow" panose="020B0606020202030204" pitchFamily="34" charset="0"/>
              </a:rPr>
              <a:t>Plan </a:t>
            </a:r>
            <a:r>
              <a:rPr lang="en-GB" sz="2800">
                <a:latin typeface="Arial Narrow" panose="020B0606020202030204" pitchFamily="34" charset="0"/>
              </a:rPr>
              <a:t>provided, </a:t>
            </a:r>
            <a:r>
              <a:rPr lang="en-GB" sz="2800" dirty="0">
                <a:latin typeface="Arial Narrow" panose="020B0606020202030204" pitchFamily="34" charset="0"/>
              </a:rPr>
              <a:t>bearing in mind </a:t>
            </a:r>
            <a:r>
              <a:rPr lang="en-GB" sz="2800">
                <a:latin typeface="Arial Narrow" panose="020B0606020202030204" pitchFamily="34" charset="0"/>
              </a:rPr>
              <a:t>that it can </a:t>
            </a:r>
            <a:r>
              <a:rPr lang="en-GB" sz="2800" dirty="0">
                <a:latin typeface="Arial Narrow" panose="020B0606020202030204" pitchFamily="34" charset="0"/>
              </a:rPr>
              <a:t>be a ‘live’ and frequently revisited plan during the transition period.</a:t>
            </a:r>
          </a:p>
          <a:p>
            <a:endParaRPr lang="en-GB" sz="1200" dirty="0">
              <a:latin typeface="Arial Narrow" panose="020B0606020202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B76E575-8371-41B6-A379-5B57547705D3}"/>
              </a:ext>
            </a:extLst>
          </p:cNvPr>
          <p:cNvSpPr txBox="1"/>
          <p:nvPr/>
        </p:nvSpPr>
        <p:spPr>
          <a:xfrm>
            <a:off x="3970506" y="113659"/>
            <a:ext cx="4092787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</a:rPr>
              <a:t>Family activity at home: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366101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0CF8888-54FB-48D4-AD69-C1A9E2E28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BF44C63-D568-417F-B14C-859C6A14F3A7}"/>
              </a:ext>
            </a:extLst>
          </p:cNvPr>
          <p:cNvSpPr/>
          <p:nvPr/>
        </p:nvSpPr>
        <p:spPr>
          <a:xfrm>
            <a:off x="1702341" y="1682589"/>
            <a:ext cx="8968902" cy="21125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GB" sz="4000" b="1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Feedback/closing summary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GB" sz="4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88427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</TotalTime>
  <Words>591</Words>
  <Application>Microsoft Office PowerPoint</Application>
  <PresentationFormat>Widescreen</PresentationFormat>
  <Paragraphs>88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Arial</vt:lpstr>
      <vt:lpstr>Arial Narrow</vt:lpstr>
      <vt:lpstr>Calibri</vt:lpstr>
      <vt:lpstr>Calibri Light</vt:lpstr>
      <vt:lpstr>Frutiger LT 55 Roman</vt:lpstr>
      <vt:lpstr>Office Theme</vt:lpstr>
      <vt:lpstr>1_Office Theme</vt:lpstr>
      <vt:lpstr>2_Office Theme</vt:lpstr>
      <vt:lpstr>PowerPoint Presentation</vt:lpstr>
      <vt:lpstr>          </vt:lpstr>
      <vt:lpstr>Session 19: How can we support children’s transition to secondary school?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User1</dc:creator>
  <cp:lastModifiedBy>liz fitzpatrick</cp:lastModifiedBy>
  <cp:revision>40</cp:revision>
  <cp:lastPrinted>2019-04-01T17:32:24Z</cp:lastPrinted>
  <dcterms:created xsi:type="dcterms:W3CDTF">2019-03-26T12:31:19Z</dcterms:created>
  <dcterms:modified xsi:type="dcterms:W3CDTF">2022-01-09T17:07:52Z</dcterms:modified>
</cp:coreProperties>
</file>