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9"/>
  </p:notesMasterIdLst>
  <p:sldIdLst>
    <p:sldId id="261" r:id="rId3"/>
    <p:sldId id="718" r:id="rId4"/>
    <p:sldId id="673" r:id="rId5"/>
    <p:sldId id="717" r:id="rId6"/>
    <p:sldId id="377" r:id="rId7"/>
    <p:sldId id="702" r:id="rId8"/>
    <p:sldId id="378" r:id="rId9"/>
    <p:sldId id="379" r:id="rId10"/>
    <p:sldId id="704" r:id="rId11"/>
    <p:sldId id="705" r:id="rId12"/>
    <p:sldId id="380" r:id="rId13"/>
    <p:sldId id="703" r:id="rId14"/>
    <p:sldId id="716" r:id="rId15"/>
    <p:sldId id="712" r:id="rId16"/>
    <p:sldId id="711" r:id="rId17"/>
    <p:sldId id="381" r:id="rId18"/>
    <p:sldId id="382" r:id="rId19"/>
    <p:sldId id="714" r:id="rId20"/>
    <p:sldId id="345" r:id="rId21"/>
    <p:sldId id="396" r:id="rId22"/>
    <p:sldId id="713" r:id="rId23"/>
    <p:sldId id="706" r:id="rId24"/>
    <p:sldId id="707" r:id="rId25"/>
    <p:sldId id="710" r:id="rId26"/>
    <p:sldId id="715" r:id="rId27"/>
    <p:sldId id="675" r:id="rId28"/>
  </p:sldIdLst>
  <p:sldSz cx="12192000" cy="6858000"/>
  <p:notesSz cx="10018713" cy="68897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E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1813" cy="346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75313" y="0"/>
            <a:ext cx="4341812" cy="346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219DA4-8B9B-4009-9DFD-C025F63D4597}" type="datetimeFigureOut">
              <a:rPr lang="en-GB" smtClean="0"/>
              <a:t>09/01/2022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43225" y="862013"/>
            <a:ext cx="4132263" cy="2324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1713" y="3316288"/>
            <a:ext cx="8015287" cy="2713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43675"/>
            <a:ext cx="4341813" cy="346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75313" y="6543675"/>
            <a:ext cx="4341812" cy="346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DA122-5671-4D92-A977-3D44D7E216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7509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9AA453-113C-AB4A-9069-2B3674B99CC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3142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0BD5B-BF6E-4E23-8777-C053B9393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2229FD-5DDC-42F6-95F9-BAFE465F0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3B2C1-CBED-4D98-8180-8D0450BB2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B8C4E-54D4-4E02-AAE9-E4CA07B6FE4C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E8158-A120-44A8-9254-B27F457DB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F0A1B-A606-4EEF-90D8-D390362C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614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73C91-E5CF-445B-B43B-591546E9B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C79B4-2415-4F53-ADDA-672A2EFBF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4FD47-4ED6-4B01-A7DC-8F06AAFB3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5DC00-F317-4E53-A800-378172F095BE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D996C-4735-4EB1-AE4F-E512F5DC2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957F2-26FF-4992-ADC3-7F34C1C42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584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9D0D9-EAB7-4829-8315-8BDF275B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7C4B8-BDD0-41B0-B7A6-691B834322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8A821-9C81-460E-9844-897D9AEB6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1DF59-C308-4DA7-8E1C-CB39179D75FE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BE010-3B00-46AC-8FF9-BF66C0F92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BC7B6-BA56-4496-89FB-6E1FAFBE7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153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E0911-EEE1-45C6-9F22-15386DC4A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DED6A-EC3A-4CC6-93B2-26E28E409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052DE5-3F27-4087-BE63-D4E43C26F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C99D9B-0372-47DF-A83A-CE2427AB9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B62A9-D585-42FA-BD7D-F4CF0DEA8934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804915-8683-4392-8339-1CF7F5DBA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A94E4-0467-4430-939C-D35F0539F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465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76ACE-04EC-4FE4-BAD8-FB9D8D8B9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FC8A1-2D40-4FAE-9782-22A030A2B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463035-A9A1-4DB8-83A6-CA2C663527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88B86A-F2FC-4C5F-92F7-E3B48E8972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A22275-00C1-4D29-9FD5-7D8008C108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386857-ABF9-43B9-9895-B8842C985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84897-B909-43F9-A95B-D038D784EEC7}" type="datetime1">
              <a:rPr lang="en-GB" smtClean="0"/>
              <a:t>09/01/2022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8F9229-AB55-4CA5-B19F-2F8BC08F5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5095FD-392A-4AE1-A335-6B0F65A3E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472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E3415-5339-4854-B945-396E2F98E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3FD9C6-7BCB-462B-B810-AC0EB31CE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71897-2ABB-431A-8595-B68BE94C9779}" type="datetime1">
              <a:rPr lang="en-GB" smtClean="0"/>
              <a:t>09/01/2022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DFE00E-5EB4-4C72-96D3-F7DA93627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99104-2881-4BD6-B8B3-381C5497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478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F08A27-A42C-4F02-BDB7-E01C57213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D319F-2E99-4868-973C-EB17E3270842}" type="datetime1">
              <a:rPr lang="en-GB" smtClean="0"/>
              <a:t>09/01/2022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EEFE1F-CF57-4378-8B7E-CDA9A45D4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AC6A5-2F84-4225-948B-5C3C7AC62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216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0348F-CC13-4DA8-BA3A-1393D8AD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887D0-6249-479B-BB66-73540E22D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16D0D-36D3-4EFE-B7BD-67A08F4EBF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55EF94-A767-41E5-97F4-804BFBD3D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69C22-FF9A-4971-9544-F8767EE03BCF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972AF-2CF6-4691-92F6-0C8CBA381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721339-A12B-4A78-B609-68E2DB147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841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4D9BA-AF7F-4DF0-B760-6BEAD21CC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B95916-96B5-4B2A-9D01-37A6D737BD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46E75-5419-42C2-81B5-73F5263F2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239A6-D6B6-417D-8180-303DAECD2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26C06-228B-4CDB-BBBD-CE509D6CF64F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847895-A6A1-4065-9FE8-53702A506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B98B7-33F4-435A-A8F1-94398EB65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668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2F3D5-D617-48E1-A748-F1539DBE3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A3BF5-93BC-4555-9F8A-871289B3A9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BB2E6-6F7C-4D50-AC0F-6A54F538A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B9A8B-64BB-40B4-964C-D49C11797952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4E3D5-28D2-457F-9FBB-5E78B35FB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D9428-D85C-4DA7-94CC-C2ED2AB56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526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7A8FDF-4AD6-4530-B29B-A5E61C063D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18ECAF-70A3-42A6-8425-876DA5F3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D98A-ED03-48D2-96D6-02E1463BC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DAA8-EAE5-43D4-86E9-DBF2309EC086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FAFCE-FCA9-48B7-B14A-78AC97614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70B34-6FA8-4C40-A55D-D8E2DFE56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1960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52D67-6876-2D45-91C5-2A3A7456D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72797" y="5822950"/>
            <a:ext cx="2780197" cy="7886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ACE5B7-03EE-3046-980B-5FAE69081CB0}"/>
              </a:ext>
            </a:extLst>
          </p:cNvPr>
          <p:cNvSpPr/>
          <p:nvPr userDrawn="1"/>
        </p:nvSpPr>
        <p:spPr>
          <a:xfrm>
            <a:off x="0" y="3294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PLA</a:t>
            </a:r>
            <a:r>
              <a:rPr lang="en-GB" spc="300" dirty="0">
                <a:solidFill>
                  <a:srgbClr val="5BC5F2"/>
                </a:solidFill>
                <a:effectLst/>
                <a:latin typeface="+mj-lt"/>
              </a:rPr>
              <a:t>Y</a:t>
            </a:r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BACK LEARNING ACADEMY</a:t>
            </a:r>
            <a:r>
              <a:rPr lang="en-GB" dirty="0">
                <a:solidFill>
                  <a:schemeClr val="bg1"/>
                </a:solidFill>
                <a:effectLst/>
                <a:latin typeface="Frutiger LT 55 Roman" panose="020B0602020204020204" pitchFamily="34" charset="0"/>
              </a:rPr>
              <a:t> 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261B58-011E-6942-9E8F-089CDA0A18D0}"/>
              </a:ext>
            </a:extLst>
          </p:cNvPr>
          <p:cNvSpPr/>
          <p:nvPr userDrawn="1"/>
        </p:nvSpPr>
        <p:spPr>
          <a:xfrm>
            <a:off x="365760" y="5883958"/>
            <a:ext cx="7782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Contact: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 Fitzpatrick, FRSA, CE,   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M: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07515346084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  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01314535514   </a:t>
            </a:r>
            <a:br>
              <a:rPr lang="en-GB" sz="1400" dirty="0">
                <a:solidFill>
                  <a:srgbClr val="283583"/>
                </a:solidFill>
                <a:effectLst/>
                <a:latin typeface="+mn-lt"/>
              </a:rPr>
            </a:b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E: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lizfitzpatrick@playbackice.com</a:t>
            </a:r>
          </a:p>
        </p:txBody>
      </p:sp>
    </p:spTree>
    <p:extLst>
      <p:ext uri="{BB962C8B-B14F-4D97-AF65-F5344CB8AC3E}">
        <p14:creationId xmlns:p14="http://schemas.microsoft.com/office/powerpoint/2010/main" val="2634047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75B6D-D5C6-F146-939F-B09C49A81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CFAB5F-39A8-7440-A6E2-7B6A86A21B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B6E3F-3B02-0F40-9E3B-9074BF318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99333-9747-D148-9C25-CC70AB070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BBD80-5079-CB47-9F7D-F67BAA46C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9211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906C6-6674-2144-A4AE-0B3DFB471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AD6FB-4260-E24C-A180-D64BC0C12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3A85-3C7A-C54F-8BD2-D49FAF846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D0D4D-555B-A443-9C9F-ADA207458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C7D82-C1D4-D94A-97E1-55601D94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4662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7FEB4-1A7D-C647-A870-9D114B9BE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964C0-8FE3-D34E-AE07-EFCB8465C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2D2A9-BE95-3A4C-8DD7-84076E053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06664-4B34-8243-85FA-3DA1FCB0A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EACE3-43CA-2648-9F15-5B2812488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2109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79801-0926-7C4A-975F-272C45B76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361D5-B77D-9441-86B4-3042BF647F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C3C9C-3888-5C44-AA0C-6D83033D3E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956FC5-696F-0540-B12A-1618371E7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523E75-1D58-F241-9AD7-67296CE40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10C265-BB68-5648-A6FD-34F668C8A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5828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4C9B9-0E16-A54C-9B1B-6BD560AE5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01C8C-BAEC-A64D-BEBC-A321E9719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239BC3-442D-1B42-8D2F-8B9922B608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57E853-90C5-E449-9ACF-70634FE0D5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3B0985-760F-1741-BC32-066B7B2B1A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8A7E58-8691-9345-BC2B-1340799A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EF9FE-7323-ED44-8D73-9146F77C2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D76D87-A8E1-CD4F-9B23-8D20EC92A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574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D2351-BE15-0147-B663-5365F7378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3D0226-5B9E-2D4F-8931-BA7E06DF4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BA620C-8ED9-F440-A439-0D2881898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6092A-EC40-2045-A11F-10B31AEB4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4564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BD0F9-C6FE-7545-BFBC-4D9F1BEA2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AFD77-4829-6B49-B292-07F3C47D0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6E261-8536-654D-BD17-74E17EF9E6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0C78F-12FC-2742-8EDC-8B7576DAF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C06C0F-73EF-9540-9478-EC514C255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383EA-5E4A-BD46-9EA0-AB099B539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0076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EAB7A-C919-784A-80A3-A8062EEE8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3DDE38-F470-6443-89D5-73F8E29B2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04F2A-7FB4-7640-908D-66E248D8B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18984-9FEA-9245-AFB6-0FBE9F878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2734F-0585-7F45-9156-CF50FE761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1C390D-6E4C-2949-9894-95AF8D67B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3930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27435-E51A-7B4A-83EB-0C65F946E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A81D8E-EB2C-0747-8C80-6EF23FA94F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8B24-B87F-2B44-B2CD-16B4CA462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7DB3D-B3FC-7C49-A68D-778FF20AF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80E5A-1CFE-A24A-BA76-8506471C2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5159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A6E953-4452-DC45-A984-4062027417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C9770F-4ADA-1E4B-94A3-598262FB27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4C717-ABC3-A147-AD65-6795A61D7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D7147-0B1B-4646-A5A4-657EC9EAA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8A203B-7BEA-CA49-9D79-6C411464C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889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F52007-DF8B-4A22-9BBC-3995C86EA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A9AFE-9AFE-456E-9463-570E62085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ED44D-262B-47D3-9A54-A97677699C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CC596-2715-4135-959E-5000F608C69B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284CF-34C6-4030-8AA0-83875A1CAC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19B68-BE59-4145-83D9-46D938821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462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577DDC-C7A4-B843-BBD1-054A192D8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D7414-493F-0A46-A327-D185160FD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8D790-A2E8-7340-90E4-82C937D51C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98A94-2353-4347-9677-7FB9304F4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8BB27-DBA8-2244-B8FE-2A63AE2F31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401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8320EA-F85E-4C46-9684-0191647FBC21}"/>
              </a:ext>
            </a:extLst>
          </p:cNvPr>
          <p:cNvSpPr/>
          <p:nvPr/>
        </p:nvSpPr>
        <p:spPr>
          <a:xfrm>
            <a:off x="6096000" y="2048079"/>
            <a:ext cx="5366657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28358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Families in Action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Family wellbeing and </a:t>
            </a:r>
            <a:b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Learning Resource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Enabling families to become more engaged in their children’s wellbeing and learning. 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23FFB9-E3B7-DD4C-8F3F-E812983AA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903" y="700603"/>
            <a:ext cx="3534491" cy="499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055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D8FCD-769C-4042-A1DE-1A006B066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2139" y="1364170"/>
            <a:ext cx="10147722" cy="360954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31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skills and qualities do children need for learning, life and work?</a:t>
            </a:r>
            <a:br>
              <a:rPr lang="en-GB" sz="31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sz="31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0E1E95-0A3F-4B4B-B16B-21E689207BFD}"/>
              </a:ext>
            </a:extLst>
          </p:cNvPr>
          <p:cNvSpPr txBox="1"/>
          <p:nvPr/>
        </p:nvSpPr>
        <p:spPr>
          <a:xfrm>
            <a:off x="4979047" y="79657"/>
            <a:ext cx="18678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Session 5:</a:t>
            </a:r>
            <a:endParaRPr lang="en-GB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60949-45C4-42AD-9DB1-A3086BEA551D}"/>
              </a:ext>
            </a:extLst>
          </p:cNvPr>
          <p:cNvSpPr txBox="1"/>
          <p:nvPr/>
        </p:nvSpPr>
        <p:spPr>
          <a:xfrm>
            <a:off x="4979047" y="6304002"/>
            <a:ext cx="191045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Playback Learning Academy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8669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452C3-94D7-41F5-9A9E-213DB1066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904" y="136525"/>
            <a:ext cx="10392192" cy="1325563"/>
          </a:xfrm>
          <a:noFill/>
        </p:spPr>
        <p:txBody>
          <a:bodyPr>
            <a:normAutofit/>
          </a:bodyPr>
          <a:lstStyle/>
          <a:p>
            <a:pPr algn="l"/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Session 5: What skills and qualities do children need for learning, life and work?</a:t>
            </a:r>
            <a:endParaRPr lang="en-GB" sz="3200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3E45A22-46A7-4C9B-B6A0-EE5E8D0965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6407376"/>
              </p:ext>
            </p:extLst>
          </p:nvPr>
        </p:nvGraphicFramePr>
        <p:xfrm>
          <a:off x="899905" y="1522908"/>
          <a:ext cx="10392191" cy="4134549"/>
        </p:xfrm>
        <a:graphic>
          <a:graphicData uri="http://schemas.openxmlformats.org/drawingml/2006/table">
            <a:tbl>
              <a:tblPr firstRow="1" firstCol="1" bandRow="1"/>
              <a:tblGrid>
                <a:gridCol w="10392191">
                  <a:extLst>
                    <a:ext uri="{9D8B030D-6E8A-4147-A177-3AD203B41FA5}">
                      <a16:colId xmlns:a16="http://schemas.microsoft.com/office/drawing/2014/main" val="791970105"/>
                    </a:ext>
                  </a:extLst>
                </a:gridCol>
              </a:tblGrid>
              <a:tr h="3300917">
                <a:tc>
                  <a:txBody>
                    <a:bodyPr/>
                    <a:lstStyle/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Aims to:</a:t>
                      </a:r>
                    </a:p>
                    <a:p>
                      <a:pPr marL="283845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Introduce the government’s policy in relation to skills development </a:t>
                      </a:r>
                    </a:p>
                    <a:p>
                      <a:pPr marL="283845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2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83845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Explore the skills and qualities children need for learning, life and work</a:t>
                      </a:r>
                    </a:p>
                    <a:p>
                      <a:pPr marL="283845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2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83845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Identify how families enable children to develop their skills and qualities </a:t>
                      </a:r>
                    </a:p>
                    <a:p>
                      <a:pPr marL="283845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2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83845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2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3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275201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8DBA57-D0CB-4897-A2F1-C92AE6585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1826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116F7F2-E4EA-4B1C-BF53-5C9FEFA40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0FAF0F-5974-40D9-8923-675F38D84F69}"/>
              </a:ext>
            </a:extLst>
          </p:cNvPr>
          <p:cNvSpPr/>
          <p:nvPr/>
        </p:nvSpPr>
        <p:spPr>
          <a:xfrm>
            <a:off x="932219" y="1184825"/>
            <a:ext cx="10327501" cy="45611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Skills for learning, life and work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28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are the foundations already in place in school through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Curriculum for Excellence</a:t>
            </a: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8E2732C-A5D2-4875-9837-01B092303D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5305784"/>
              </p:ext>
            </p:extLst>
          </p:nvPr>
        </p:nvGraphicFramePr>
        <p:xfrm>
          <a:off x="364908" y="183516"/>
          <a:ext cx="11462121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62121">
                  <a:extLst>
                    <a:ext uri="{9D8B030D-6E8A-4147-A177-3AD203B41FA5}">
                      <a16:colId xmlns:a16="http://schemas.microsoft.com/office/drawing/2014/main" val="2204629157"/>
                    </a:ext>
                  </a:extLst>
                </a:gridCol>
              </a:tblGrid>
              <a:tr h="553604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Introduction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2898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2718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116F7F2-E4EA-4B1C-BF53-5C9FEFA40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0FAF0F-5974-40D9-8923-675F38D84F69}"/>
              </a:ext>
            </a:extLst>
          </p:cNvPr>
          <p:cNvSpPr/>
          <p:nvPr/>
        </p:nvSpPr>
        <p:spPr>
          <a:xfrm>
            <a:off x="745939" y="1408582"/>
            <a:ext cx="10700121" cy="45585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DYW is a seven-year programme (2014-2021)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Aims to better prepare children and young people aged 3–18 for the world of work.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This programme builds on the foundations already in place through Curriculum for Excellence.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A14117-04B5-4F92-AE96-9AE1357F0101}"/>
              </a:ext>
            </a:extLst>
          </p:cNvPr>
          <p:cNvSpPr txBox="1"/>
          <p:nvPr/>
        </p:nvSpPr>
        <p:spPr>
          <a:xfrm>
            <a:off x="745938" y="157705"/>
            <a:ext cx="1070012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Developing Scotland’s Young Workforce (DYW) Agenda (3 -18 years)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3247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116F7F2-E4EA-4B1C-BF53-5C9FEFA40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0FAF0F-5974-40D9-8923-675F38D84F69}"/>
              </a:ext>
            </a:extLst>
          </p:cNvPr>
          <p:cNvSpPr/>
          <p:nvPr/>
        </p:nvSpPr>
        <p:spPr>
          <a:xfrm>
            <a:off x="745787" y="1620108"/>
            <a:ext cx="10700426" cy="32855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headline aim of Developing the Young Workforce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is to reduce youth unemployment by 40% by 2021.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6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AE52C7-8EF2-4BEC-857B-5E213F0CD0FD}"/>
              </a:ext>
            </a:extLst>
          </p:cNvPr>
          <p:cNvSpPr txBox="1"/>
          <p:nvPr/>
        </p:nvSpPr>
        <p:spPr>
          <a:xfrm>
            <a:off x="680579" y="265891"/>
            <a:ext cx="1070691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Developing Scotland’s Young Workforce (DYW) Agenda (3 -18 years)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1263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95B4550-7B18-47E7-9F66-9F41B9D0C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4DE731-009F-4B34-B436-616D8A793258}"/>
              </a:ext>
            </a:extLst>
          </p:cNvPr>
          <p:cNvSpPr/>
          <p:nvPr/>
        </p:nvSpPr>
        <p:spPr>
          <a:xfrm>
            <a:off x="3958259" y="70598"/>
            <a:ext cx="4275481" cy="592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Key Themes to:</a:t>
            </a: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21DA4E-F796-45D3-A043-80B8269AC31E}"/>
              </a:ext>
            </a:extLst>
          </p:cNvPr>
          <p:cNvSpPr/>
          <p:nvPr/>
        </p:nvSpPr>
        <p:spPr>
          <a:xfrm>
            <a:off x="921323" y="996347"/>
            <a:ext cx="10349354" cy="486530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Increase the route from schools into employment, or further education</a:t>
            </a:r>
          </a:p>
          <a:p>
            <a:pPr>
              <a:lnSpc>
                <a:spcPct val="107000"/>
              </a:lnSpc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Engage with young people, parents/carers, teachers and practitioners, partners and employers</a:t>
            </a:r>
          </a:p>
          <a:p>
            <a:pPr>
              <a:lnSpc>
                <a:spcPct val="107000"/>
              </a:lnSpc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Support teachers and practitioners to develop children and young people's learning about the world of work</a:t>
            </a:r>
          </a:p>
          <a:p>
            <a:pPr>
              <a:lnSpc>
                <a:spcPct val="107000"/>
              </a:lnSpc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Provide earlier relevant, labour-market focused career advice</a:t>
            </a:r>
          </a:p>
          <a:p>
            <a:pPr>
              <a:lnSpc>
                <a:spcPct val="107000"/>
              </a:lnSpc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Embed meaningful employer involvement</a:t>
            </a: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276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C773FB4-FF1E-47E6-9C33-B35E2D60D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96C08B-CA85-41AB-8B83-37BD7805CBE8}"/>
              </a:ext>
            </a:extLst>
          </p:cNvPr>
          <p:cNvSpPr/>
          <p:nvPr/>
        </p:nvSpPr>
        <p:spPr>
          <a:xfrm>
            <a:off x="702012" y="992936"/>
            <a:ext cx="10611256" cy="51284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Consolidate partnership working with colleges and other training providers</a:t>
            </a: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Ensure young people access more vocational options during the senior phase of secondary school</a:t>
            </a: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Improve opportunities and experiences for all learners, with a focus on reducing gender imbalance on course take-up</a:t>
            </a: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Develop foundation apprenticeships in schools</a:t>
            </a: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Develop stronger partnerships between employers and education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F92417-5D17-4B90-9EE2-1D0A321486AA}"/>
              </a:ext>
            </a:extLst>
          </p:cNvPr>
          <p:cNvSpPr/>
          <p:nvPr/>
        </p:nvSpPr>
        <p:spPr>
          <a:xfrm>
            <a:off x="4435669" y="122048"/>
            <a:ext cx="3143941" cy="592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Key Themes to:</a:t>
            </a: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548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95B4550-7B18-47E7-9F66-9F41B9D0C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CA509A-E099-43F1-8E38-BF867B3DB81D}"/>
              </a:ext>
            </a:extLst>
          </p:cNvPr>
          <p:cNvSpPr/>
          <p:nvPr/>
        </p:nvSpPr>
        <p:spPr>
          <a:xfrm>
            <a:off x="912966" y="1079103"/>
            <a:ext cx="10366068" cy="46166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1600" b="1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Why do we all need to work together to ensure children have the right skills to take their place in society and are equipped to pursue a career/job of their choice?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What is the  importance of skills and qualities on children’s health and wellbeing and their ability to aspire and develop?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pPr marL="514350" indent="-514350">
              <a:buFont typeface="Arial" panose="020B0604020202020204" pitchFamily="34" charset="0"/>
              <a:buChar char="•"/>
            </a:pPr>
            <a:endParaRPr lang="en-GB" sz="3600" dirty="0">
              <a:latin typeface="Arial Narrow" panose="020B0606020202030204" pitchFamily="34" charset="0"/>
            </a:endParaRP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4013F7-37BA-46FE-8B16-810884069E21}"/>
              </a:ext>
            </a:extLst>
          </p:cNvPr>
          <p:cNvSpPr txBox="1"/>
          <p:nvPr/>
        </p:nvSpPr>
        <p:spPr>
          <a:xfrm>
            <a:off x="5357657" y="136525"/>
            <a:ext cx="14766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Discuss</a:t>
            </a:r>
          </a:p>
        </p:txBody>
      </p:sp>
    </p:spTree>
    <p:extLst>
      <p:ext uri="{BB962C8B-B14F-4D97-AF65-F5344CB8AC3E}">
        <p14:creationId xmlns:p14="http://schemas.microsoft.com/office/powerpoint/2010/main" val="2802617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95B4550-7B18-47E7-9F66-9F41B9D0C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04FCF5-FD2B-41BB-8F48-B190A7FE56DD}"/>
              </a:ext>
            </a:extLst>
          </p:cNvPr>
          <p:cNvSpPr/>
          <p:nvPr/>
        </p:nvSpPr>
        <p:spPr>
          <a:xfrm>
            <a:off x="1258751" y="1302031"/>
            <a:ext cx="10276111" cy="49090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dirty="0">
              <a:latin typeface="Arial Narrow" panose="020B0606020202030204" pitchFamily="34" charset="0"/>
            </a:endParaRPr>
          </a:p>
          <a:p>
            <a:pPr>
              <a:spcAft>
                <a:spcPts val="600"/>
              </a:spcAft>
            </a:pPr>
            <a:r>
              <a:rPr lang="en-GB" sz="2800" dirty="0">
                <a:latin typeface="Arial Narrow" panose="020B0606020202030204" pitchFamily="34" charset="0"/>
              </a:rPr>
              <a:t>Have a better understanding of their current skills and qualities and next steps in development</a:t>
            </a:r>
          </a:p>
          <a:p>
            <a:pPr>
              <a:spcAft>
                <a:spcPts val="600"/>
              </a:spcAft>
            </a:pPr>
            <a:endParaRPr lang="en-GB" sz="2800" dirty="0">
              <a:latin typeface="Arial Narrow" panose="020B0606020202030204" pitchFamily="34" charset="0"/>
            </a:endParaRPr>
          </a:p>
          <a:p>
            <a:pPr>
              <a:spcAft>
                <a:spcPts val="600"/>
              </a:spcAft>
            </a:pPr>
            <a:r>
              <a:rPr lang="en-GB" sz="2800" dirty="0">
                <a:latin typeface="Arial Narrow" panose="020B0606020202030204" pitchFamily="34" charset="0"/>
              </a:rPr>
              <a:t>Understand why it is important to link qualities and skills to a realistic and achievable future career</a:t>
            </a:r>
          </a:p>
          <a:p>
            <a:pPr>
              <a:spcAft>
                <a:spcPts val="600"/>
              </a:spcAft>
            </a:pPr>
            <a:endParaRPr lang="en-GB" sz="2800" dirty="0">
              <a:latin typeface="Arial Narrow" panose="020B0606020202030204" pitchFamily="34" charset="0"/>
            </a:endParaRPr>
          </a:p>
          <a:p>
            <a:pPr>
              <a:spcAft>
                <a:spcPts val="600"/>
              </a:spcAft>
            </a:pPr>
            <a:r>
              <a:rPr lang="en-GB" sz="2800" dirty="0">
                <a:latin typeface="Arial Narrow" panose="020B0606020202030204" pitchFamily="34" charset="0"/>
              </a:rPr>
              <a:t>Understand that they may change their minds about career choices as they mature and develop and skills and qualities required by employers could be different</a:t>
            </a:r>
          </a:p>
          <a:p>
            <a:pPr>
              <a:spcAft>
                <a:spcPts val="600"/>
              </a:spcAft>
            </a:pPr>
            <a:endParaRPr lang="en-GB" dirty="0">
              <a:latin typeface="Arial Narrow" panose="020B0606020202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7F9377-B365-4694-9714-1BEE6248D0AF}"/>
              </a:ext>
            </a:extLst>
          </p:cNvPr>
          <p:cNvSpPr txBox="1"/>
          <p:nvPr/>
        </p:nvSpPr>
        <p:spPr>
          <a:xfrm>
            <a:off x="1078469" y="136525"/>
            <a:ext cx="103808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Being able to identify their skills and qualities helps children to: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9348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6E9FFFD-FF26-4866-9C09-281D2D27C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FCFE90-1A42-48C6-8281-96B51464E4BF}"/>
              </a:ext>
            </a:extLst>
          </p:cNvPr>
          <p:cNvSpPr/>
          <p:nvPr/>
        </p:nvSpPr>
        <p:spPr>
          <a:xfrm>
            <a:off x="841115" y="1100595"/>
            <a:ext cx="10509763" cy="49259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Skills can be enhanced and developed through situations, experiences and practice e.g. you improve your skills through working in a team, using a calculator, remembering information or practising </a:t>
            </a: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more you practise something, the better you should become at it</a:t>
            </a: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Skills can also be known as core skills, including; communication, numeracy, ICT, working with others and problem solving</a:t>
            </a: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4963BD-7E9C-4569-AF6F-1D9469A2C605}"/>
              </a:ext>
            </a:extLst>
          </p:cNvPr>
          <p:cNvSpPr txBox="1"/>
          <p:nvPr/>
        </p:nvSpPr>
        <p:spPr>
          <a:xfrm>
            <a:off x="3033300" y="136525"/>
            <a:ext cx="612539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Skills describe what people ‘can do’.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2243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6E9FFFD-FF26-4866-9C09-281D2D27C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FCFE90-1A42-48C6-8281-96B51464E4BF}"/>
              </a:ext>
            </a:extLst>
          </p:cNvPr>
          <p:cNvSpPr/>
          <p:nvPr/>
        </p:nvSpPr>
        <p:spPr>
          <a:xfrm>
            <a:off x="1233122" y="1335608"/>
            <a:ext cx="9846229" cy="3431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Qualities can be enhanced and developed through experiences of different situations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Qualities can include our ability to care for others, being kind, respectful, showing compassion, and understanding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E850C9-690A-42E8-8112-7B02FC828D20}"/>
              </a:ext>
            </a:extLst>
          </p:cNvPr>
          <p:cNvSpPr txBox="1"/>
          <p:nvPr/>
        </p:nvSpPr>
        <p:spPr>
          <a:xfrm>
            <a:off x="1233122" y="297160"/>
            <a:ext cx="98462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Qualities say something about the type of person you are.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4273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6E9FFFD-FF26-4866-9C09-281D2D27C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FCFE90-1A42-48C6-8281-96B51464E4BF}"/>
              </a:ext>
            </a:extLst>
          </p:cNvPr>
          <p:cNvSpPr/>
          <p:nvPr/>
        </p:nvSpPr>
        <p:spPr>
          <a:xfrm>
            <a:off x="934580" y="1043731"/>
            <a:ext cx="10063387" cy="47705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altLang="en-US" sz="1600" b="1" dirty="0"/>
          </a:p>
          <a:p>
            <a:r>
              <a:rPr lang="en-GB" altLang="en-US" sz="2800" dirty="0">
                <a:latin typeface="Arial Narrow" panose="020B0606020202030204" pitchFamily="34" charset="0"/>
              </a:rPr>
              <a:t>What do we mean by essential skills and the kind of skills employers are looking for ?</a:t>
            </a:r>
          </a:p>
          <a:p>
            <a:endParaRPr lang="en-GB" altLang="en-US" sz="2800" dirty="0">
              <a:latin typeface="Arial Narrow" panose="020B0606020202030204" pitchFamily="34" charset="0"/>
            </a:endParaRPr>
          </a:p>
          <a:p>
            <a:r>
              <a:rPr lang="en-GB" altLang="en-US" sz="2800" dirty="0">
                <a:latin typeface="Arial Narrow" panose="020B0606020202030204" pitchFamily="34" charset="0"/>
              </a:rPr>
              <a:t>We talk about skills for learning, life and work, soft skills, core skills, employability skills, transferable skills etc.  </a:t>
            </a:r>
          </a:p>
          <a:p>
            <a:endParaRPr lang="en-GB" altLang="en-US" sz="2800" dirty="0">
              <a:latin typeface="Arial Narrow" panose="020B0606020202030204" pitchFamily="34" charset="0"/>
            </a:endParaRPr>
          </a:p>
          <a:p>
            <a:r>
              <a:rPr lang="en-GB" altLang="en-US" sz="2800" dirty="0">
                <a:latin typeface="Arial Narrow" panose="020B0606020202030204" pitchFamily="34" charset="0"/>
              </a:rPr>
              <a:t>How do we know what children actually need to be successful?</a:t>
            </a:r>
          </a:p>
          <a:p>
            <a:endParaRPr lang="en-GB" altLang="en-US" sz="2800" dirty="0">
              <a:latin typeface="Arial Narrow" panose="020B0606020202030204" pitchFamily="34" charset="0"/>
            </a:endParaRPr>
          </a:p>
          <a:p>
            <a:endParaRPr lang="en-GB" altLang="en-US" sz="2800" dirty="0">
              <a:latin typeface="Arial Narrow" panose="020B0606020202030204" pitchFamily="34" charset="0"/>
            </a:endParaRPr>
          </a:p>
          <a:p>
            <a:r>
              <a:rPr lang="en-GB" altLang="en-US" sz="3600" dirty="0"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7318E8-94E7-4CAF-97F7-50D373CBD1F4}"/>
              </a:ext>
            </a:extLst>
          </p:cNvPr>
          <p:cNvSpPr txBox="1"/>
          <p:nvPr/>
        </p:nvSpPr>
        <p:spPr>
          <a:xfrm>
            <a:off x="3955829" y="136525"/>
            <a:ext cx="42803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What are essential skills?</a:t>
            </a:r>
          </a:p>
        </p:txBody>
      </p:sp>
    </p:spTree>
    <p:extLst>
      <p:ext uri="{BB962C8B-B14F-4D97-AF65-F5344CB8AC3E}">
        <p14:creationId xmlns:p14="http://schemas.microsoft.com/office/powerpoint/2010/main" val="41938921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CF8888-54FB-48D4-AD69-C1A9E2E28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F44C63-D568-417F-B14C-859C6A14F3A7}"/>
              </a:ext>
            </a:extLst>
          </p:cNvPr>
          <p:cNvSpPr/>
          <p:nvPr/>
        </p:nvSpPr>
        <p:spPr>
          <a:xfrm>
            <a:off x="6311816" y="1628800"/>
            <a:ext cx="5670258" cy="1482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D1EEB8-4B76-4C95-8839-216F763B9D2F}"/>
              </a:ext>
            </a:extLst>
          </p:cNvPr>
          <p:cNvSpPr/>
          <p:nvPr/>
        </p:nvSpPr>
        <p:spPr>
          <a:xfrm>
            <a:off x="1026516" y="1085438"/>
            <a:ext cx="10138968" cy="44627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800" dirty="0">
                <a:latin typeface="Arial Narrow" panose="020B0606020202030204" pitchFamily="34" charset="0"/>
              </a:rPr>
              <a:t>Confirm parents’/carers’ understanding by describing what skills and qualities they would value in their children.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Consider the </a:t>
            </a:r>
            <a:r>
              <a:rPr lang="en-GB" sz="2800" b="1" dirty="0">
                <a:latin typeface="Arial Narrow" panose="020B0606020202030204" pitchFamily="34" charset="0"/>
              </a:rPr>
              <a:t>My Skills and Qualities </a:t>
            </a:r>
            <a:r>
              <a:rPr lang="en-GB" sz="2800" dirty="0">
                <a:latin typeface="Arial Narrow" panose="020B0606020202030204" pitchFamily="34" charset="0"/>
              </a:rPr>
              <a:t>handout – what  skills and qualities should my children have?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List the top skills and qualities you would like your children to have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CF402A-DFEA-4B8C-8D3B-AE39DA897E8D}"/>
              </a:ext>
            </a:extLst>
          </p:cNvPr>
          <p:cNvSpPr txBox="1"/>
          <p:nvPr/>
        </p:nvSpPr>
        <p:spPr>
          <a:xfrm>
            <a:off x="3262532" y="136525"/>
            <a:ext cx="56669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Discuss – My Skills and Qualities</a:t>
            </a:r>
          </a:p>
        </p:txBody>
      </p:sp>
    </p:spTree>
    <p:extLst>
      <p:ext uri="{BB962C8B-B14F-4D97-AF65-F5344CB8AC3E}">
        <p14:creationId xmlns:p14="http://schemas.microsoft.com/office/powerpoint/2010/main" val="10794372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CF8888-54FB-48D4-AD69-C1A9E2E28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06B0363-E38E-4FAC-9451-A95662C0361F}"/>
              </a:ext>
            </a:extLst>
          </p:cNvPr>
          <p:cNvSpPr/>
          <p:nvPr/>
        </p:nvSpPr>
        <p:spPr>
          <a:xfrm>
            <a:off x="971102" y="1016687"/>
            <a:ext cx="10700751" cy="452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en-GB" sz="3600" dirty="0">
              <a:latin typeface="Arial Narrow" panose="020B0606020202030204" pitchFamily="34" charset="0"/>
            </a:endParaRPr>
          </a:p>
          <a:p>
            <a:pPr algn="ctr"/>
            <a:r>
              <a:rPr lang="en-GB" sz="2800" dirty="0">
                <a:latin typeface="Arial Narrow" panose="020B0606020202030204" pitchFamily="34" charset="0"/>
              </a:rPr>
              <a:t>Playback consulted with over </a:t>
            </a:r>
            <a:r>
              <a:rPr lang="en-GB" sz="2800" b="1" dirty="0">
                <a:latin typeface="Arial Narrow" panose="020B0606020202030204" pitchFamily="34" charset="0"/>
              </a:rPr>
              <a:t>2000 teachers </a:t>
            </a:r>
            <a:r>
              <a:rPr lang="en-GB" sz="2800" dirty="0">
                <a:latin typeface="Arial Narrow" panose="020B0606020202030204" pitchFamily="34" charset="0"/>
              </a:rPr>
              <a:t>who identified the skills and qualities they think are important for children</a:t>
            </a:r>
          </a:p>
          <a:p>
            <a:pPr algn="ctr"/>
            <a:endParaRPr lang="en-GB" sz="2800" dirty="0">
              <a:latin typeface="Arial Narrow" panose="020B0606020202030204" pitchFamily="34" charset="0"/>
            </a:endParaRPr>
          </a:p>
          <a:p>
            <a:pPr algn="ctr"/>
            <a:endParaRPr lang="en-GB" sz="2800" dirty="0">
              <a:latin typeface="Arial Narrow" panose="020B0606020202030204" pitchFamily="34" charset="0"/>
            </a:endParaRPr>
          </a:p>
          <a:p>
            <a:pPr algn="ctr"/>
            <a:r>
              <a:rPr lang="en-GB" sz="2800" dirty="0">
                <a:latin typeface="Arial Narrow" panose="020B0606020202030204" pitchFamily="34" charset="0"/>
              </a:rPr>
              <a:t>    Discuss the </a:t>
            </a:r>
            <a:r>
              <a:rPr lang="en-GB" sz="2800" b="1" dirty="0">
                <a:latin typeface="Arial Narrow" panose="020B0606020202030204" pitchFamily="34" charset="0"/>
              </a:rPr>
              <a:t>Teachers Top 20 Skills </a:t>
            </a:r>
            <a:r>
              <a:rPr lang="en-GB" sz="2800" dirty="0">
                <a:latin typeface="Arial Narrow" panose="020B0606020202030204" pitchFamily="34" charset="0"/>
              </a:rPr>
              <a:t>handout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FC5BAC-DF05-4D39-A222-6435D57EE122}"/>
              </a:ext>
            </a:extLst>
          </p:cNvPr>
          <p:cNvSpPr txBox="1"/>
          <p:nvPr/>
        </p:nvSpPr>
        <p:spPr>
          <a:xfrm>
            <a:off x="4153000" y="136525"/>
            <a:ext cx="38860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Playback Consultation </a:t>
            </a:r>
          </a:p>
        </p:txBody>
      </p:sp>
    </p:spTree>
    <p:extLst>
      <p:ext uri="{BB962C8B-B14F-4D97-AF65-F5344CB8AC3E}">
        <p14:creationId xmlns:p14="http://schemas.microsoft.com/office/powerpoint/2010/main" val="1993962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3CA34F7-2DDC-4B7B-8E27-28809387C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182F681-8318-42E9-AB72-94E58D2612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928305"/>
              </p:ext>
            </p:extLst>
          </p:nvPr>
        </p:nvGraphicFramePr>
        <p:xfrm>
          <a:off x="837208" y="506176"/>
          <a:ext cx="10524698" cy="55897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3963">
                  <a:extLst>
                    <a:ext uri="{9D8B030D-6E8A-4147-A177-3AD203B41FA5}">
                      <a16:colId xmlns:a16="http://schemas.microsoft.com/office/drawing/2014/main" val="506806545"/>
                    </a:ext>
                  </a:extLst>
                </a:gridCol>
                <a:gridCol w="9830735">
                  <a:extLst>
                    <a:ext uri="{9D8B030D-6E8A-4147-A177-3AD203B41FA5}">
                      <a16:colId xmlns:a16="http://schemas.microsoft.com/office/drawing/2014/main" val="20181712"/>
                    </a:ext>
                  </a:extLst>
                </a:gridCol>
              </a:tblGrid>
              <a:tr h="4601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Teachers Top Twenty Skills</a:t>
                      </a: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9694602"/>
                  </a:ext>
                </a:extLst>
              </a:tr>
              <a:tr h="46095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Resilience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0834877"/>
                  </a:ext>
                </a:extLst>
              </a:tr>
              <a:tr h="46095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Communication skills – listening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9014847"/>
                  </a:ext>
                </a:extLst>
              </a:tr>
              <a:tr h="46095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Empathy 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1017957"/>
                  </a:ext>
                </a:extLst>
              </a:tr>
              <a:tr h="46095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Respect for self and others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384231"/>
                  </a:ext>
                </a:extLst>
              </a:tr>
              <a:tr h="46095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Independence 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063395"/>
                  </a:ext>
                </a:extLst>
              </a:tr>
              <a:tr h="46095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Social skills - self-awareness - building, maintaining healthy relationships 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1334413"/>
                  </a:ext>
                </a:extLst>
              </a:tr>
              <a:tr h="95993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Knowledge of how to keep healthy – informed healthy choices – physical/food/sleep/exercise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976785"/>
                  </a:ext>
                </a:extLst>
              </a:tr>
              <a:tr h="46095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Self-confidence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310922"/>
                  </a:ext>
                </a:extLst>
              </a:tr>
              <a:tr h="46095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Responsibility for self/own behaviour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692264"/>
                  </a:ext>
                </a:extLst>
              </a:tr>
              <a:tr h="46095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Co-operative/collaborative learning skills 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1147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43195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8869C6-1CBF-4A21-9B88-2BDF0C7B1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12EE83D-BEEE-458A-9829-D9170190A2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8574557"/>
              </p:ext>
            </p:extLst>
          </p:nvPr>
        </p:nvGraphicFramePr>
        <p:xfrm>
          <a:off x="772790" y="581633"/>
          <a:ext cx="10646419" cy="55196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75271">
                  <a:extLst>
                    <a:ext uri="{9D8B030D-6E8A-4147-A177-3AD203B41FA5}">
                      <a16:colId xmlns:a16="http://schemas.microsoft.com/office/drawing/2014/main" val="1543749408"/>
                    </a:ext>
                  </a:extLst>
                </a:gridCol>
                <a:gridCol w="9771148">
                  <a:extLst>
                    <a:ext uri="{9D8B030D-6E8A-4147-A177-3AD203B41FA5}">
                      <a16:colId xmlns:a16="http://schemas.microsoft.com/office/drawing/2014/main" val="3538082185"/>
                    </a:ext>
                  </a:extLst>
                </a:gridCol>
              </a:tblGrid>
              <a:tr h="50101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Teachers Top Twenty Skills</a:t>
                      </a: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845561"/>
                  </a:ext>
                </a:extLst>
              </a:tr>
              <a:tr h="5018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Team working 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9262699"/>
                  </a:ext>
                </a:extLst>
              </a:tr>
              <a:tr h="5018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12</a:t>
                      </a:r>
                      <a:endParaRPr lang="en-GB" sz="28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Tolerance/patience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445934"/>
                  </a:ext>
                </a:extLst>
              </a:tr>
              <a:tr h="5018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13</a:t>
                      </a:r>
                      <a:endParaRPr lang="en-GB" sz="28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Growth mindset 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525112"/>
                  </a:ext>
                </a:extLst>
              </a:tr>
              <a:tr h="5018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14</a:t>
                      </a:r>
                      <a:endParaRPr lang="en-GB" sz="28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Kindness 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044972"/>
                  </a:ext>
                </a:extLst>
              </a:tr>
              <a:tr h="5018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15</a:t>
                      </a:r>
                      <a:endParaRPr lang="en-GB" sz="28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Manners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313870"/>
                  </a:ext>
                </a:extLst>
              </a:tr>
              <a:tr h="5018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16</a:t>
                      </a:r>
                      <a:endParaRPr lang="en-GB" sz="28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Anger management skills and strategies 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7043995"/>
                  </a:ext>
                </a:extLst>
              </a:tr>
              <a:tr h="5018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17</a:t>
                      </a:r>
                      <a:endParaRPr lang="en-GB" sz="28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Emotional Intelligence - understanding &amp; expressing feelings appropriately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994853"/>
                  </a:ext>
                </a:extLst>
              </a:tr>
              <a:tr h="5018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18</a:t>
                      </a:r>
                      <a:endParaRPr lang="en-GB" sz="28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Self-esteem 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264627"/>
                  </a:ext>
                </a:extLst>
              </a:tr>
              <a:tr h="5018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19</a:t>
                      </a:r>
                      <a:endParaRPr lang="en-GB" sz="280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Personal hygiene/care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46063"/>
                  </a:ext>
                </a:extLst>
              </a:tr>
              <a:tr h="50186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6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Perseverance 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867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51048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CF8888-54FB-48D4-AD69-C1A9E2E28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06B0363-E38E-4FAC-9451-A95662C0361F}"/>
              </a:ext>
            </a:extLst>
          </p:cNvPr>
          <p:cNvSpPr/>
          <p:nvPr/>
        </p:nvSpPr>
        <p:spPr>
          <a:xfrm>
            <a:off x="1305126" y="1338816"/>
            <a:ext cx="9581746" cy="33547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2800" dirty="0">
              <a:latin typeface="Arial Narrow" panose="020B0606020202030204" pitchFamily="34" charset="0"/>
            </a:endParaRPr>
          </a:p>
          <a:p>
            <a:pPr algn="ctr"/>
            <a:r>
              <a:rPr lang="en-GB" sz="2800" dirty="0">
                <a:latin typeface="Arial Narrow" panose="020B0606020202030204" pitchFamily="34" charset="0"/>
              </a:rPr>
              <a:t>This handout describes the </a:t>
            </a:r>
          </a:p>
          <a:p>
            <a:pPr algn="ctr"/>
            <a:endParaRPr lang="en-GB" sz="2800" dirty="0">
              <a:latin typeface="Arial Narrow" panose="020B0606020202030204" pitchFamily="34" charset="0"/>
            </a:endParaRPr>
          </a:p>
          <a:p>
            <a:pPr algn="ctr"/>
            <a:r>
              <a:rPr lang="en-GB" sz="2800" dirty="0">
                <a:latin typeface="Arial Narrow" panose="020B0606020202030204" pitchFamily="34" charset="0"/>
              </a:rPr>
              <a:t> </a:t>
            </a:r>
            <a:r>
              <a:rPr lang="en-GB" sz="2800" b="1" dirty="0">
                <a:latin typeface="Arial Narrow" panose="020B0606020202030204" pitchFamily="34" charset="0"/>
              </a:rPr>
              <a:t>Skills</a:t>
            </a:r>
            <a:r>
              <a:rPr lang="en-GB" sz="2800" dirty="0">
                <a:latin typeface="Arial Narrow" panose="020B0606020202030204" pitchFamily="34" charset="0"/>
              </a:rPr>
              <a:t> employers identified as important</a:t>
            </a:r>
            <a:r>
              <a:rPr lang="en-GB" sz="3600" dirty="0">
                <a:latin typeface="Arial Narrow" panose="020B0606020202030204" pitchFamily="34" charset="0"/>
              </a:rPr>
              <a:t>.</a:t>
            </a:r>
          </a:p>
          <a:p>
            <a:pPr algn="ctr"/>
            <a:endParaRPr lang="en-GB" sz="36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62E79C-2180-4636-AAFB-AC784CDCC269}"/>
              </a:ext>
            </a:extLst>
          </p:cNvPr>
          <p:cNvSpPr txBox="1"/>
          <p:nvPr/>
        </p:nvSpPr>
        <p:spPr>
          <a:xfrm>
            <a:off x="2419929" y="136525"/>
            <a:ext cx="735214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latin typeface="Arial Narrow" panose="020B0606020202030204" pitchFamily="34" charset="0"/>
              </a:rPr>
              <a:t>Discuss the </a:t>
            </a:r>
            <a:r>
              <a:rPr lang="en-GB" sz="3200" b="1" dirty="0">
                <a:latin typeface="Arial Narrow" panose="020B0606020202030204" pitchFamily="34" charset="0"/>
              </a:rPr>
              <a:t>STEMNET Top Ten Skills </a:t>
            </a:r>
            <a:r>
              <a:rPr lang="en-GB" sz="3200" dirty="0">
                <a:latin typeface="Arial Narrow" panose="020B0606020202030204" pitchFamily="34" charset="0"/>
              </a:rPr>
              <a:t>handout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55873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6678435"/>
              </p:ext>
            </p:extLst>
          </p:nvPr>
        </p:nvGraphicFramePr>
        <p:xfrm>
          <a:off x="0" y="92075"/>
          <a:ext cx="12192000" cy="676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7" name="Acrobat Document" r:id="rId3" imgW="8181786" imgH="5829300" progId="AcroExch.Document.DC">
                  <p:embed/>
                </p:oleObj>
              </mc:Choice>
              <mc:Fallback>
                <p:oleObj name="Acrobat Document" r:id="rId3" imgW="8181786" imgH="5829300" progId="AcroExch.Document.DC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92075"/>
                        <a:ext cx="12192000" cy="6765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D88497-2B25-4DA2-AF58-513FD5D65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</p:spTree>
    <p:extLst>
      <p:ext uri="{BB962C8B-B14F-4D97-AF65-F5344CB8AC3E}">
        <p14:creationId xmlns:p14="http://schemas.microsoft.com/office/powerpoint/2010/main" val="357930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E67B65F-6309-47D2-AB98-67905072B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</p:spTree>
    <p:extLst>
      <p:ext uri="{BB962C8B-B14F-4D97-AF65-F5344CB8AC3E}">
        <p14:creationId xmlns:p14="http://schemas.microsoft.com/office/powerpoint/2010/main" val="3916089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CF8888-54FB-48D4-AD69-C1A9E2E28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F44C63-D568-417F-B14C-859C6A14F3A7}"/>
              </a:ext>
            </a:extLst>
          </p:cNvPr>
          <p:cNvSpPr/>
          <p:nvPr/>
        </p:nvSpPr>
        <p:spPr>
          <a:xfrm>
            <a:off x="645459" y="1628800"/>
            <a:ext cx="11336615" cy="1482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B8A799-AC6F-47DD-9567-3943BEB0D737}"/>
              </a:ext>
            </a:extLst>
          </p:cNvPr>
          <p:cNvSpPr/>
          <p:nvPr/>
        </p:nvSpPr>
        <p:spPr>
          <a:xfrm>
            <a:off x="1017988" y="1368863"/>
            <a:ext cx="10156024" cy="40318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800" dirty="0">
                <a:latin typeface="Arial Narrow" panose="020B0606020202030204" pitchFamily="34" charset="0"/>
              </a:rPr>
              <a:t>Many of the skills identified are known as </a:t>
            </a:r>
            <a:r>
              <a:rPr lang="en-GB" sz="2800" i="1" dirty="0">
                <a:latin typeface="Arial Narrow" panose="020B0606020202030204" pitchFamily="34" charset="0"/>
              </a:rPr>
              <a:t>core</a:t>
            </a:r>
            <a:r>
              <a:rPr lang="en-GB" sz="2800" dirty="0">
                <a:latin typeface="Arial Narrow" panose="020B0606020202030204" pitchFamily="34" charset="0"/>
              </a:rPr>
              <a:t> </a:t>
            </a:r>
            <a:r>
              <a:rPr lang="en-GB" sz="2800" i="1" dirty="0">
                <a:latin typeface="Arial Narrow" panose="020B0606020202030204" pitchFamily="34" charset="0"/>
              </a:rPr>
              <a:t>transferrable skills. </a:t>
            </a:r>
            <a:r>
              <a:rPr lang="en-GB" sz="2800" dirty="0">
                <a:latin typeface="Arial Narrow" panose="020B0606020202030204" pitchFamily="34" charset="0"/>
              </a:rPr>
              <a:t>These are skills that people might need in many jobs.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Both teachers and employers also identified the importance of soft skills such as: resilience, empathy, respect etc. as well as the core essential skills.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3200" dirty="0">
              <a:latin typeface="Arial Narrow" panose="020B06060202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5C5816-2CFA-492F-8CB4-4044592796A7}"/>
              </a:ext>
            </a:extLst>
          </p:cNvPr>
          <p:cNvSpPr txBox="1"/>
          <p:nvPr/>
        </p:nvSpPr>
        <p:spPr>
          <a:xfrm>
            <a:off x="2445559" y="206171"/>
            <a:ext cx="773641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Does anything surprise you about these skills?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65035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6E9FFFD-FF26-4866-9C09-281D2D27C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FCFE90-1A42-48C6-8281-96B51464E4BF}"/>
              </a:ext>
            </a:extLst>
          </p:cNvPr>
          <p:cNvSpPr/>
          <p:nvPr/>
        </p:nvSpPr>
        <p:spPr>
          <a:xfrm>
            <a:off x="1180345" y="1348038"/>
            <a:ext cx="9831307" cy="40318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en-US" sz="2800" b="1" dirty="0">
                <a:latin typeface="Arial Narrow" panose="020B0606020202030204" pitchFamily="34" charset="0"/>
              </a:rPr>
              <a:t>Numeracy </a:t>
            </a:r>
            <a:r>
              <a:rPr lang="en-US" altLang="en-US" sz="2800" dirty="0">
                <a:latin typeface="Arial Narrow" panose="020B0606020202030204" pitchFamily="34" charset="0"/>
              </a:rPr>
              <a:t>- through planning money management and budgeting</a:t>
            </a:r>
          </a:p>
          <a:p>
            <a:endParaRPr lang="en-US" altLang="en-US" sz="2800" dirty="0">
              <a:latin typeface="Arial Narrow" panose="020B0606020202030204" pitchFamily="34" charset="0"/>
            </a:endParaRPr>
          </a:p>
          <a:p>
            <a:r>
              <a:rPr lang="en-US" altLang="en-US" sz="2800" b="1" dirty="0">
                <a:latin typeface="Arial Narrow" panose="020B0606020202030204" pitchFamily="34" charset="0"/>
              </a:rPr>
              <a:t>Literacy</a:t>
            </a:r>
            <a:r>
              <a:rPr lang="en-US" altLang="en-US" sz="2800" dirty="0">
                <a:latin typeface="Arial Narrow" panose="020B0606020202030204" pitchFamily="34" charset="0"/>
              </a:rPr>
              <a:t> - through written work</a:t>
            </a:r>
          </a:p>
          <a:p>
            <a:endParaRPr lang="en-US" altLang="en-US" sz="2800" dirty="0">
              <a:latin typeface="Arial Narrow" panose="020B0606020202030204" pitchFamily="34" charset="0"/>
            </a:endParaRPr>
          </a:p>
          <a:p>
            <a:r>
              <a:rPr lang="en-US" altLang="en-US" sz="2800" b="1" dirty="0">
                <a:latin typeface="Arial Narrow" panose="020B0606020202030204" pitchFamily="34" charset="0"/>
              </a:rPr>
              <a:t>Work ethic </a:t>
            </a:r>
            <a:r>
              <a:rPr lang="en-US" altLang="en-US" sz="2800" dirty="0">
                <a:latin typeface="Arial Narrow" panose="020B0606020202030204" pitchFamily="34" charset="0"/>
              </a:rPr>
              <a:t>- work experience and volunteering components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800" dirty="0">
              <a:latin typeface="Arial Narrow" panose="020B0606020202030204" pitchFamily="34" charset="0"/>
            </a:endParaRPr>
          </a:p>
          <a:p>
            <a:r>
              <a:rPr lang="en-US" altLang="en-US" sz="2800" b="1">
                <a:latin typeface="Arial Narrow" panose="020B0606020202030204" pitchFamily="34" charset="0"/>
              </a:rPr>
              <a:t>Action planning </a:t>
            </a:r>
            <a:r>
              <a:rPr lang="en-US" altLang="en-US" sz="2800" dirty="0">
                <a:latin typeface="Arial Narrow" panose="020B0606020202030204" pitchFamily="34" charset="0"/>
              </a:rPr>
              <a:t>- through personal planning and goal setting exercises</a:t>
            </a:r>
          </a:p>
          <a:p>
            <a:endParaRPr lang="en-US" altLang="en-US" sz="2800" dirty="0">
              <a:latin typeface="Arial Narrow" panose="020B0606020202030204" pitchFamily="34" charset="0"/>
            </a:endParaRPr>
          </a:p>
          <a:p>
            <a:endParaRPr lang="en-US" altLang="en-US" sz="3200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71074F-0E86-4CB4-B8B5-10BCF86CA531}"/>
              </a:ext>
            </a:extLst>
          </p:cNvPr>
          <p:cNvSpPr txBox="1"/>
          <p:nvPr/>
        </p:nvSpPr>
        <p:spPr>
          <a:xfrm>
            <a:off x="3395194" y="136525"/>
            <a:ext cx="540160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altLang="en-US" sz="3200" b="1" dirty="0">
                <a:latin typeface="Arial Narrow" panose="020B0606020202030204" pitchFamily="34" charset="0"/>
              </a:rPr>
              <a:t>Core Transferable Skills include: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44482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6E9FFFD-FF26-4866-9C09-281D2D27C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FCFE90-1A42-48C6-8281-96B51464E4BF}"/>
              </a:ext>
            </a:extLst>
          </p:cNvPr>
          <p:cNvSpPr/>
          <p:nvPr/>
        </p:nvSpPr>
        <p:spPr>
          <a:xfrm>
            <a:off x="1091118" y="1137151"/>
            <a:ext cx="10009762" cy="47828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altLang="en-US" sz="1200" b="1" dirty="0">
              <a:latin typeface="Arial Narrow" panose="020B0606020202030204" pitchFamily="34" charset="0"/>
            </a:endParaRPr>
          </a:p>
          <a:p>
            <a:endParaRPr lang="en-GB" altLang="en-US" sz="1200" b="1" dirty="0">
              <a:latin typeface="Arial Narrow" panose="020B060602020203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800" b="1" dirty="0">
                <a:latin typeface="Arial Narrow" panose="020B0606020202030204" pitchFamily="34" charset="0"/>
              </a:rPr>
              <a:t>Communication Skills </a:t>
            </a:r>
            <a:r>
              <a:rPr lang="en-US" altLang="en-US" sz="2800" dirty="0">
                <a:latin typeface="Arial Narrow" panose="020B0606020202030204" pitchFamily="34" charset="0"/>
              </a:rPr>
              <a:t>- through written work, group discussion and debates</a:t>
            </a:r>
          </a:p>
          <a:p>
            <a:pPr>
              <a:lnSpc>
                <a:spcPct val="90000"/>
              </a:lnSpc>
            </a:pPr>
            <a:endParaRPr lang="en-US" altLang="en-US" sz="2800" dirty="0">
              <a:latin typeface="Arial Narrow" panose="020B060602020203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800" b="1" dirty="0">
                <a:latin typeface="Arial Narrow" panose="020B0606020202030204" pitchFamily="34" charset="0"/>
              </a:rPr>
              <a:t>Interpersonal Skills </a:t>
            </a:r>
            <a:r>
              <a:rPr lang="en-US" altLang="en-US" sz="2800" dirty="0">
                <a:latin typeface="Arial Narrow" panose="020B0606020202030204" pitchFamily="34" charset="0"/>
              </a:rPr>
              <a:t>- through group discussion and debates</a:t>
            </a:r>
          </a:p>
          <a:p>
            <a:pPr>
              <a:lnSpc>
                <a:spcPct val="90000"/>
              </a:lnSpc>
            </a:pPr>
            <a:endParaRPr lang="en-US" altLang="en-US" sz="2800" dirty="0">
              <a:latin typeface="Arial Narrow" panose="020B060602020203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800" b="1" dirty="0">
                <a:latin typeface="Arial Narrow" panose="020B0606020202030204" pitchFamily="34" charset="0"/>
              </a:rPr>
              <a:t>ICT </a:t>
            </a:r>
            <a:r>
              <a:rPr lang="en-US" altLang="en-US" sz="2800" dirty="0">
                <a:latin typeface="Arial Narrow" panose="020B0606020202030204" pitchFamily="34" charset="0"/>
              </a:rPr>
              <a:t>- researching issues and topics</a:t>
            </a:r>
          </a:p>
          <a:p>
            <a:pPr>
              <a:lnSpc>
                <a:spcPct val="90000"/>
              </a:lnSpc>
            </a:pPr>
            <a:endParaRPr lang="en-US" altLang="en-US" sz="2800" dirty="0">
              <a:latin typeface="Arial Narrow" panose="020B060602020203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800" b="1" dirty="0">
                <a:latin typeface="Arial Narrow" panose="020B0606020202030204" pitchFamily="34" charset="0"/>
              </a:rPr>
              <a:t>Reading</a:t>
            </a:r>
            <a:r>
              <a:rPr lang="en-US" altLang="en-US" sz="2800" dirty="0">
                <a:latin typeface="Arial Narrow" panose="020B0606020202030204" pitchFamily="34" charset="0"/>
              </a:rPr>
              <a:t> - informed reading through media articles and web information</a:t>
            </a:r>
          </a:p>
          <a:p>
            <a:pPr>
              <a:lnSpc>
                <a:spcPct val="90000"/>
              </a:lnSpc>
            </a:pPr>
            <a:endParaRPr lang="en-US" altLang="en-US" sz="2800" dirty="0">
              <a:latin typeface="Arial Narrow" panose="020B060602020203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800" b="1" dirty="0">
                <a:latin typeface="Arial Narrow" panose="020B0606020202030204" pitchFamily="34" charset="0"/>
              </a:rPr>
              <a:t>Problem solving </a:t>
            </a:r>
            <a:r>
              <a:rPr lang="en-US" altLang="en-US" sz="2800" dirty="0">
                <a:latin typeface="Arial Narrow" panose="020B0606020202030204" pitchFamily="34" charset="0"/>
              </a:rPr>
              <a:t>- through group work and activities</a:t>
            </a:r>
          </a:p>
          <a:p>
            <a:pPr>
              <a:lnSpc>
                <a:spcPct val="90000"/>
              </a:lnSpc>
            </a:pPr>
            <a:endParaRPr lang="en-US" altLang="en-US" sz="3200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5324EF-2C55-4C3A-8513-5186BEA1EC4B}"/>
              </a:ext>
            </a:extLst>
          </p:cNvPr>
          <p:cNvSpPr txBox="1"/>
          <p:nvPr/>
        </p:nvSpPr>
        <p:spPr>
          <a:xfrm>
            <a:off x="3395195" y="275377"/>
            <a:ext cx="540160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altLang="en-US" sz="3200" b="1" dirty="0">
                <a:latin typeface="Arial Narrow" panose="020B0606020202030204" pitchFamily="34" charset="0"/>
              </a:rPr>
              <a:t>Core Transferable Skills include: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72856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8869C6-1CBF-4A21-9B88-2BDF0C7B1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154516-61D9-4683-87E8-7FB337A709F6}"/>
              </a:ext>
            </a:extLst>
          </p:cNvPr>
          <p:cNvSpPr/>
          <p:nvPr/>
        </p:nvSpPr>
        <p:spPr>
          <a:xfrm>
            <a:off x="930948" y="923320"/>
            <a:ext cx="10330104" cy="54476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1200" b="1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Explain the purpose of the activity including why it is important for children to understand: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The skills and qualities they think they have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How parents/carers could support them to develop and maintain new skills and qualities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What they would like to do in the future in relation to a possible career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The skills and qualities they will required to do this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CA7F74-46A0-4A33-8FE6-2FA6665BABDD}"/>
              </a:ext>
            </a:extLst>
          </p:cNvPr>
          <p:cNvSpPr txBox="1"/>
          <p:nvPr/>
        </p:nvSpPr>
        <p:spPr>
          <a:xfrm>
            <a:off x="4325789" y="141923"/>
            <a:ext cx="399981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Family activity at home: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74844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CF8888-54FB-48D4-AD69-C1A9E2E28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F44C63-D568-417F-B14C-859C6A14F3A7}"/>
              </a:ext>
            </a:extLst>
          </p:cNvPr>
          <p:cNvSpPr/>
          <p:nvPr/>
        </p:nvSpPr>
        <p:spPr>
          <a:xfrm>
            <a:off x="1450299" y="1668277"/>
            <a:ext cx="9551683" cy="35690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40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</a:rPr>
              <a:t>Support your child to complete </a:t>
            </a:r>
            <a:r>
              <a:rPr lang="en-GB" sz="2800" b="1" dirty="0">
                <a:latin typeface="Arial Narrow" panose="020B0606020202030204" pitchFamily="34" charset="0"/>
              </a:rPr>
              <a:t>My Personal Plan </a:t>
            </a:r>
            <a:r>
              <a:rPr lang="en-GB" sz="2800" dirty="0">
                <a:latin typeface="Arial Narrow" panose="020B0606020202030204" pitchFamily="34" charset="0"/>
              </a:rPr>
              <a:t>to their next steps.</a:t>
            </a: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97BAD2-37E1-462E-B7B1-541E74FCDF07}"/>
              </a:ext>
            </a:extLst>
          </p:cNvPr>
          <p:cNvSpPr txBox="1"/>
          <p:nvPr/>
        </p:nvSpPr>
        <p:spPr>
          <a:xfrm>
            <a:off x="4096093" y="246994"/>
            <a:ext cx="399981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Family activity at home: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9636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CF8888-54FB-48D4-AD69-C1A9E2E28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F44C63-D568-417F-B14C-859C6A14F3A7}"/>
              </a:ext>
            </a:extLst>
          </p:cNvPr>
          <p:cNvSpPr/>
          <p:nvPr/>
        </p:nvSpPr>
        <p:spPr>
          <a:xfrm>
            <a:off x="2336260" y="2313221"/>
            <a:ext cx="7519480" cy="21125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Feedback/closing summary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946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1154</Words>
  <Application>Microsoft Office PowerPoint</Application>
  <PresentationFormat>Widescreen</PresentationFormat>
  <Paragraphs>228</Paragraphs>
  <Slides>26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</vt:lpstr>
      <vt:lpstr>Arial Narrow</vt:lpstr>
      <vt:lpstr>Calibri</vt:lpstr>
      <vt:lpstr>Calibri Light</vt:lpstr>
      <vt:lpstr>Frutiger LT 55 Roman</vt:lpstr>
      <vt:lpstr>Wingdings</vt:lpstr>
      <vt:lpstr>Office Theme</vt:lpstr>
      <vt:lpstr>1_Office Theme</vt:lpstr>
      <vt:lpstr>Acrobat Document</vt:lpstr>
      <vt:lpstr>PowerPoint Presentation</vt:lpstr>
      <vt:lpstr>        What skills and qualities do children need for learning, life and work?   </vt:lpstr>
      <vt:lpstr>Session 5: What skills and qualities do children need for learning, life and work?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User1</dc:creator>
  <cp:lastModifiedBy>liz fitzpatrick</cp:lastModifiedBy>
  <cp:revision>38</cp:revision>
  <cp:lastPrinted>2019-04-08T09:58:09Z</cp:lastPrinted>
  <dcterms:created xsi:type="dcterms:W3CDTF">2019-03-26T12:31:19Z</dcterms:created>
  <dcterms:modified xsi:type="dcterms:W3CDTF">2022-01-09T16:13:45Z</dcterms:modified>
</cp:coreProperties>
</file>