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5"/>
  </p:notesMasterIdLst>
  <p:sldIdLst>
    <p:sldId id="705" r:id="rId3"/>
    <p:sldId id="704" r:id="rId4"/>
    <p:sldId id="468" r:id="rId5"/>
    <p:sldId id="725" r:id="rId6"/>
    <p:sldId id="417" r:id="rId7"/>
    <p:sldId id="720" r:id="rId8"/>
    <p:sldId id="412" r:id="rId9"/>
    <p:sldId id="724" r:id="rId10"/>
    <p:sldId id="418" r:id="rId11"/>
    <p:sldId id="721" r:id="rId12"/>
    <p:sldId id="419" r:id="rId13"/>
    <p:sldId id="722" r:id="rId14"/>
    <p:sldId id="415" r:id="rId15"/>
    <p:sldId id="416" r:id="rId16"/>
    <p:sldId id="719" r:id="rId17"/>
    <p:sldId id="422" r:id="rId18"/>
    <p:sldId id="421" r:id="rId19"/>
    <p:sldId id="424" r:id="rId20"/>
    <p:sldId id="425" r:id="rId21"/>
    <p:sldId id="427" r:id="rId22"/>
    <p:sldId id="726" r:id="rId23"/>
    <p:sldId id="681" r:id="rId24"/>
  </p:sldIdLst>
  <p:sldSz cx="12192000" cy="6858000"/>
  <p:notesSz cx="10018713" cy="68897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EFFF"/>
    <a:srgbClr val="56687C"/>
    <a:srgbClr val="67676B"/>
    <a:srgbClr val="666C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8" autoAdjust="0"/>
    <p:restoredTop sz="94660"/>
  </p:normalViewPr>
  <p:slideViewPr>
    <p:cSldViewPr snapToGrid="0">
      <p:cViewPr varScale="1">
        <p:scale>
          <a:sx n="114" d="100"/>
          <a:sy n="114" d="100"/>
        </p:scale>
        <p:origin x="186" y="102"/>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61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41813" cy="34607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675313" y="0"/>
            <a:ext cx="4341812" cy="346075"/>
          </a:xfrm>
          <a:prstGeom prst="rect">
            <a:avLst/>
          </a:prstGeom>
        </p:spPr>
        <p:txBody>
          <a:bodyPr vert="horz" lIns="91440" tIns="45720" rIns="91440" bIns="45720" rtlCol="0"/>
          <a:lstStyle>
            <a:lvl1pPr algn="r">
              <a:defRPr sz="1200"/>
            </a:lvl1pPr>
          </a:lstStyle>
          <a:p>
            <a:fld id="{FC1E5C80-E797-4C0D-B9B1-1694CE94D96B}" type="datetimeFigureOut">
              <a:rPr lang="en-GB" smtClean="0"/>
              <a:t>09/01/2022</a:t>
            </a:fld>
            <a:endParaRPr lang="en-GB"/>
          </a:p>
        </p:txBody>
      </p:sp>
      <p:sp>
        <p:nvSpPr>
          <p:cNvPr id="4" name="Slide Image Placeholder 3"/>
          <p:cNvSpPr>
            <a:spLocks noGrp="1" noRot="1" noChangeAspect="1"/>
          </p:cNvSpPr>
          <p:nvPr>
            <p:ph type="sldImg" idx="2"/>
          </p:nvPr>
        </p:nvSpPr>
        <p:spPr>
          <a:xfrm>
            <a:off x="2943225" y="862013"/>
            <a:ext cx="4132263" cy="2324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1001713" y="3316288"/>
            <a:ext cx="8015287" cy="27130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543675"/>
            <a:ext cx="4341813" cy="34607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675313" y="6543675"/>
            <a:ext cx="4341812" cy="346075"/>
          </a:xfrm>
          <a:prstGeom prst="rect">
            <a:avLst/>
          </a:prstGeom>
        </p:spPr>
        <p:txBody>
          <a:bodyPr vert="horz" lIns="91440" tIns="45720" rIns="91440" bIns="45720" rtlCol="0" anchor="b"/>
          <a:lstStyle>
            <a:lvl1pPr algn="r">
              <a:defRPr sz="1200"/>
            </a:lvl1pPr>
          </a:lstStyle>
          <a:p>
            <a:fld id="{ED32A60F-CD88-41C9-B294-039FACEB96D3}" type="slidenum">
              <a:rPr lang="en-GB" smtClean="0"/>
              <a:t>‹#›</a:t>
            </a:fld>
            <a:endParaRPr lang="en-GB"/>
          </a:p>
        </p:txBody>
      </p:sp>
    </p:spTree>
    <p:extLst>
      <p:ext uri="{BB962C8B-B14F-4D97-AF65-F5344CB8AC3E}">
        <p14:creationId xmlns:p14="http://schemas.microsoft.com/office/powerpoint/2010/main" val="910969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9AA453-113C-AB4A-9069-2B3674B99CC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9909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BD5B-BF6E-4E23-8777-C053B939323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C2229FD-5DDC-42F6-95F9-BAFE465F0F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4D3B2C1-CBED-4D98-8180-8D0450BB21D9}"/>
              </a:ext>
            </a:extLst>
          </p:cNvPr>
          <p:cNvSpPr>
            <a:spLocks noGrp="1"/>
          </p:cNvSpPr>
          <p:nvPr>
            <p:ph type="dt" sz="half" idx="10"/>
          </p:nvPr>
        </p:nvSpPr>
        <p:spPr/>
        <p:txBody>
          <a:bodyPr/>
          <a:lstStyle/>
          <a:p>
            <a:fld id="{AD0CE375-BD55-4F6E-AA0C-AF7F65DA4203}" type="datetime1">
              <a:rPr lang="en-GB" smtClean="0"/>
              <a:t>09/01/2022</a:t>
            </a:fld>
            <a:endParaRPr lang="en-GB"/>
          </a:p>
        </p:txBody>
      </p:sp>
      <p:sp>
        <p:nvSpPr>
          <p:cNvPr id="5" name="Footer Placeholder 4">
            <a:extLst>
              <a:ext uri="{FF2B5EF4-FFF2-40B4-BE49-F238E27FC236}">
                <a16:creationId xmlns:a16="http://schemas.microsoft.com/office/drawing/2014/main" id="{2AAE8158-A120-44A8-9254-B27F457DBD5A}"/>
              </a:ext>
            </a:extLst>
          </p:cNvPr>
          <p:cNvSpPr>
            <a:spLocks noGrp="1"/>
          </p:cNvSpPr>
          <p:nvPr>
            <p:ph type="ftr" sz="quarter" idx="11"/>
          </p:nvPr>
        </p:nvSpPr>
        <p:spPr/>
        <p:txBody>
          <a:bodyPr/>
          <a:lstStyle/>
          <a:p>
            <a:r>
              <a:rPr lang="en-GB"/>
              <a:t>Playback Learning Academy</a:t>
            </a:r>
          </a:p>
        </p:txBody>
      </p:sp>
      <p:sp>
        <p:nvSpPr>
          <p:cNvPr id="6" name="Slide Number Placeholder 5">
            <a:extLst>
              <a:ext uri="{FF2B5EF4-FFF2-40B4-BE49-F238E27FC236}">
                <a16:creationId xmlns:a16="http://schemas.microsoft.com/office/drawing/2014/main" id="{64DF0A1B-A606-4EEF-90D8-D390362CCCEA}"/>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2098614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73C91-E5CF-445B-B43B-591546E9B07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92C79B4-2415-4F53-ADDA-672A2EFBFA7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C54FD47-4ED6-4B01-A7DC-8F06AAFB339B}"/>
              </a:ext>
            </a:extLst>
          </p:cNvPr>
          <p:cNvSpPr>
            <a:spLocks noGrp="1"/>
          </p:cNvSpPr>
          <p:nvPr>
            <p:ph type="dt" sz="half" idx="10"/>
          </p:nvPr>
        </p:nvSpPr>
        <p:spPr/>
        <p:txBody>
          <a:bodyPr/>
          <a:lstStyle/>
          <a:p>
            <a:fld id="{0CB03012-5875-4423-89E0-260C8E1CFB4F}" type="datetime1">
              <a:rPr lang="en-GB" smtClean="0"/>
              <a:t>09/01/2022</a:t>
            </a:fld>
            <a:endParaRPr lang="en-GB"/>
          </a:p>
        </p:txBody>
      </p:sp>
      <p:sp>
        <p:nvSpPr>
          <p:cNvPr id="5" name="Footer Placeholder 4">
            <a:extLst>
              <a:ext uri="{FF2B5EF4-FFF2-40B4-BE49-F238E27FC236}">
                <a16:creationId xmlns:a16="http://schemas.microsoft.com/office/drawing/2014/main" id="{435D996C-4735-4EB1-AE4F-E512F5DC2471}"/>
              </a:ext>
            </a:extLst>
          </p:cNvPr>
          <p:cNvSpPr>
            <a:spLocks noGrp="1"/>
          </p:cNvSpPr>
          <p:nvPr>
            <p:ph type="ftr" sz="quarter" idx="11"/>
          </p:nvPr>
        </p:nvSpPr>
        <p:spPr/>
        <p:txBody>
          <a:bodyPr/>
          <a:lstStyle/>
          <a:p>
            <a:r>
              <a:rPr lang="en-GB"/>
              <a:t>Playback Learning Academy</a:t>
            </a:r>
          </a:p>
        </p:txBody>
      </p:sp>
      <p:sp>
        <p:nvSpPr>
          <p:cNvPr id="6" name="Slide Number Placeholder 5">
            <a:extLst>
              <a:ext uri="{FF2B5EF4-FFF2-40B4-BE49-F238E27FC236}">
                <a16:creationId xmlns:a16="http://schemas.microsoft.com/office/drawing/2014/main" id="{F64957F2-26FF-4992-ADC3-7F34C1C42326}"/>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2729584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9D0D9-EAB7-4829-8315-8BDF275B514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597C4B8-BDD0-41B0-B7A6-691B834322D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D8A821-9C81-460E-9844-897D9AEB6912}"/>
              </a:ext>
            </a:extLst>
          </p:cNvPr>
          <p:cNvSpPr>
            <a:spLocks noGrp="1"/>
          </p:cNvSpPr>
          <p:nvPr>
            <p:ph type="dt" sz="half" idx="10"/>
          </p:nvPr>
        </p:nvSpPr>
        <p:spPr/>
        <p:txBody>
          <a:bodyPr/>
          <a:lstStyle/>
          <a:p>
            <a:fld id="{351E0C11-907C-4823-A442-8B53241F41C2}" type="datetime1">
              <a:rPr lang="en-GB" smtClean="0"/>
              <a:t>09/01/2022</a:t>
            </a:fld>
            <a:endParaRPr lang="en-GB"/>
          </a:p>
        </p:txBody>
      </p:sp>
      <p:sp>
        <p:nvSpPr>
          <p:cNvPr id="5" name="Footer Placeholder 4">
            <a:extLst>
              <a:ext uri="{FF2B5EF4-FFF2-40B4-BE49-F238E27FC236}">
                <a16:creationId xmlns:a16="http://schemas.microsoft.com/office/drawing/2014/main" id="{573BE010-3B00-46AC-8FF9-BF66C0F92725}"/>
              </a:ext>
            </a:extLst>
          </p:cNvPr>
          <p:cNvSpPr>
            <a:spLocks noGrp="1"/>
          </p:cNvSpPr>
          <p:nvPr>
            <p:ph type="ftr" sz="quarter" idx="11"/>
          </p:nvPr>
        </p:nvSpPr>
        <p:spPr/>
        <p:txBody>
          <a:bodyPr/>
          <a:lstStyle/>
          <a:p>
            <a:r>
              <a:rPr lang="en-GB"/>
              <a:t>Playback Learning Academy</a:t>
            </a:r>
          </a:p>
        </p:txBody>
      </p:sp>
      <p:sp>
        <p:nvSpPr>
          <p:cNvPr id="6" name="Slide Number Placeholder 5">
            <a:extLst>
              <a:ext uri="{FF2B5EF4-FFF2-40B4-BE49-F238E27FC236}">
                <a16:creationId xmlns:a16="http://schemas.microsoft.com/office/drawing/2014/main" id="{D66BC7B6-BA56-4496-89FB-6E1FAFBE7C9E}"/>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3201153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E0911-EEE1-45C6-9F22-15386DC4A01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80DED6A-EC3A-4CC6-93B2-26E28E409E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B052DE5-3F27-4087-BE63-D4E43C26F76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8C99D9B-0372-47DF-A83A-CE2427AB9510}"/>
              </a:ext>
            </a:extLst>
          </p:cNvPr>
          <p:cNvSpPr>
            <a:spLocks noGrp="1"/>
          </p:cNvSpPr>
          <p:nvPr>
            <p:ph type="dt" sz="half" idx="10"/>
          </p:nvPr>
        </p:nvSpPr>
        <p:spPr/>
        <p:txBody>
          <a:bodyPr/>
          <a:lstStyle/>
          <a:p>
            <a:fld id="{4CB6A856-F5B0-4EA1-9F03-5A0B8328986F}" type="datetime1">
              <a:rPr lang="en-GB" smtClean="0"/>
              <a:t>09/01/2022</a:t>
            </a:fld>
            <a:endParaRPr lang="en-GB"/>
          </a:p>
        </p:txBody>
      </p:sp>
      <p:sp>
        <p:nvSpPr>
          <p:cNvPr id="6" name="Footer Placeholder 5">
            <a:extLst>
              <a:ext uri="{FF2B5EF4-FFF2-40B4-BE49-F238E27FC236}">
                <a16:creationId xmlns:a16="http://schemas.microsoft.com/office/drawing/2014/main" id="{43804915-8683-4392-8339-1CF7F5DBADEA}"/>
              </a:ext>
            </a:extLst>
          </p:cNvPr>
          <p:cNvSpPr>
            <a:spLocks noGrp="1"/>
          </p:cNvSpPr>
          <p:nvPr>
            <p:ph type="ftr" sz="quarter" idx="11"/>
          </p:nvPr>
        </p:nvSpPr>
        <p:spPr/>
        <p:txBody>
          <a:bodyPr/>
          <a:lstStyle/>
          <a:p>
            <a:r>
              <a:rPr lang="en-GB"/>
              <a:t>Playback Learning Academy</a:t>
            </a:r>
          </a:p>
        </p:txBody>
      </p:sp>
      <p:sp>
        <p:nvSpPr>
          <p:cNvPr id="7" name="Slide Number Placeholder 6">
            <a:extLst>
              <a:ext uri="{FF2B5EF4-FFF2-40B4-BE49-F238E27FC236}">
                <a16:creationId xmlns:a16="http://schemas.microsoft.com/office/drawing/2014/main" id="{95DA94E4-0467-4430-939C-D35F0539FBDE}"/>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2944465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76ACE-04EC-4FE4-BAD8-FB9D8D8B9D2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76FC8A1-2D40-4FAE-9782-22A030A2BC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463035-A9A1-4DB8-83A6-CA2C6635274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388B86A-F2FC-4C5F-92F7-E3B48E8972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6A22275-00C1-4D29-9FD5-7D8008C1085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9386857-ABF9-43B9-9895-B8842C985BF8}"/>
              </a:ext>
            </a:extLst>
          </p:cNvPr>
          <p:cNvSpPr>
            <a:spLocks noGrp="1"/>
          </p:cNvSpPr>
          <p:nvPr>
            <p:ph type="dt" sz="half" idx="10"/>
          </p:nvPr>
        </p:nvSpPr>
        <p:spPr/>
        <p:txBody>
          <a:bodyPr/>
          <a:lstStyle/>
          <a:p>
            <a:fld id="{FEE7F56B-913A-4FDA-AF21-FBD56BFD34D7}" type="datetime1">
              <a:rPr lang="en-GB" smtClean="0"/>
              <a:t>09/01/2022</a:t>
            </a:fld>
            <a:endParaRPr lang="en-GB"/>
          </a:p>
        </p:txBody>
      </p:sp>
      <p:sp>
        <p:nvSpPr>
          <p:cNvPr id="8" name="Footer Placeholder 7">
            <a:extLst>
              <a:ext uri="{FF2B5EF4-FFF2-40B4-BE49-F238E27FC236}">
                <a16:creationId xmlns:a16="http://schemas.microsoft.com/office/drawing/2014/main" id="{D78F9229-AB55-4CA5-B19F-2F8BC08F5C1B}"/>
              </a:ext>
            </a:extLst>
          </p:cNvPr>
          <p:cNvSpPr>
            <a:spLocks noGrp="1"/>
          </p:cNvSpPr>
          <p:nvPr>
            <p:ph type="ftr" sz="quarter" idx="11"/>
          </p:nvPr>
        </p:nvSpPr>
        <p:spPr/>
        <p:txBody>
          <a:bodyPr/>
          <a:lstStyle/>
          <a:p>
            <a:r>
              <a:rPr lang="en-GB"/>
              <a:t>Playback Learning Academy</a:t>
            </a:r>
          </a:p>
        </p:txBody>
      </p:sp>
      <p:sp>
        <p:nvSpPr>
          <p:cNvPr id="9" name="Slide Number Placeholder 8">
            <a:extLst>
              <a:ext uri="{FF2B5EF4-FFF2-40B4-BE49-F238E27FC236}">
                <a16:creationId xmlns:a16="http://schemas.microsoft.com/office/drawing/2014/main" id="{705095FD-392A-4AE1-A335-6B0F65A3E109}"/>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2023472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E3415-5339-4854-B945-396E2F98E67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E3FD9C6-7BCB-462B-B810-AC0EB31CE051}"/>
              </a:ext>
            </a:extLst>
          </p:cNvPr>
          <p:cNvSpPr>
            <a:spLocks noGrp="1"/>
          </p:cNvSpPr>
          <p:nvPr>
            <p:ph type="dt" sz="half" idx="10"/>
          </p:nvPr>
        </p:nvSpPr>
        <p:spPr/>
        <p:txBody>
          <a:bodyPr/>
          <a:lstStyle/>
          <a:p>
            <a:fld id="{39D96E43-BD38-46F2-9DE9-F39E9CB44E77}" type="datetime1">
              <a:rPr lang="en-GB" smtClean="0"/>
              <a:t>09/01/2022</a:t>
            </a:fld>
            <a:endParaRPr lang="en-GB"/>
          </a:p>
        </p:txBody>
      </p:sp>
      <p:sp>
        <p:nvSpPr>
          <p:cNvPr id="4" name="Footer Placeholder 3">
            <a:extLst>
              <a:ext uri="{FF2B5EF4-FFF2-40B4-BE49-F238E27FC236}">
                <a16:creationId xmlns:a16="http://schemas.microsoft.com/office/drawing/2014/main" id="{03DFE00E-5EB4-4C72-96D3-F7DA93627FD8}"/>
              </a:ext>
            </a:extLst>
          </p:cNvPr>
          <p:cNvSpPr>
            <a:spLocks noGrp="1"/>
          </p:cNvSpPr>
          <p:nvPr>
            <p:ph type="ftr" sz="quarter" idx="11"/>
          </p:nvPr>
        </p:nvSpPr>
        <p:spPr/>
        <p:txBody>
          <a:bodyPr/>
          <a:lstStyle/>
          <a:p>
            <a:r>
              <a:rPr lang="en-GB"/>
              <a:t>Playback Learning Academy</a:t>
            </a:r>
          </a:p>
        </p:txBody>
      </p:sp>
      <p:sp>
        <p:nvSpPr>
          <p:cNvPr id="5" name="Slide Number Placeholder 4">
            <a:extLst>
              <a:ext uri="{FF2B5EF4-FFF2-40B4-BE49-F238E27FC236}">
                <a16:creationId xmlns:a16="http://schemas.microsoft.com/office/drawing/2014/main" id="{72C99104-2881-4BD6-B8B3-381C5497FF72}"/>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2503478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0F08A27-A42C-4F02-BDB7-E01C57213DE1}"/>
              </a:ext>
            </a:extLst>
          </p:cNvPr>
          <p:cNvSpPr>
            <a:spLocks noGrp="1"/>
          </p:cNvSpPr>
          <p:nvPr>
            <p:ph type="dt" sz="half" idx="10"/>
          </p:nvPr>
        </p:nvSpPr>
        <p:spPr/>
        <p:txBody>
          <a:bodyPr/>
          <a:lstStyle/>
          <a:p>
            <a:fld id="{82DE5411-E2D3-48BB-8FCB-114648636DF0}" type="datetime1">
              <a:rPr lang="en-GB" smtClean="0"/>
              <a:t>09/01/2022</a:t>
            </a:fld>
            <a:endParaRPr lang="en-GB"/>
          </a:p>
        </p:txBody>
      </p:sp>
      <p:sp>
        <p:nvSpPr>
          <p:cNvPr id="3" name="Footer Placeholder 2">
            <a:extLst>
              <a:ext uri="{FF2B5EF4-FFF2-40B4-BE49-F238E27FC236}">
                <a16:creationId xmlns:a16="http://schemas.microsoft.com/office/drawing/2014/main" id="{02EEFE1F-CF57-4378-8B7E-CDA9A45D42F3}"/>
              </a:ext>
            </a:extLst>
          </p:cNvPr>
          <p:cNvSpPr>
            <a:spLocks noGrp="1"/>
          </p:cNvSpPr>
          <p:nvPr>
            <p:ph type="ftr" sz="quarter" idx="11"/>
          </p:nvPr>
        </p:nvSpPr>
        <p:spPr/>
        <p:txBody>
          <a:bodyPr/>
          <a:lstStyle/>
          <a:p>
            <a:r>
              <a:rPr lang="en-GB"/>
              <a:t>Playback Learning Academy</a:t>
            </a:r>
          </a:p>
        </p:txBody>
      </p:sp>
      <p:sp>
        <p:nvSpPr>
          <p:cNvPr id="4" name="Slide Number Placeholder 3">
            <a:extLst>
              <a:ext uri="{FF2B5EF4-FFF2-40B4-BE49-F238E27FC236}">
                <a16:creationId xmlns:a16="http://schemas.microsoft.com/office/drawing/2014/main" id="{7B5AC6A5-2F84-4225-948B-5C3C7AC6264A}"/>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14692166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0348F-CC13-4DA8-BA3A-1393D8AD6B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FE887D0-6249-479B-BB66-73540E22D64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3F16D0D-36D3-4EFE-B7BD-67A08F4EBF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55EF94-A767-41E5-97F4-804BFBD3D597}"/>
              </a:ext>
            </a:extLst>
          </p:cNvPr>
          <p:cNvSpPr>
            <a:spLocks noGrp="1"/>
          </p:cNvSpPr>
          <p:nvPr>
            <p:ph type="dt" sz="half" idx="10"/>
          </p:nvPr>
        </p:nvSpPr>
        <p:spPr/>
        <p:txBody>
          <a:bodyPr/>
          <a:lstStyle/>
          <a:p>
            <a:fld id="{E18340F4-C515-42DB-9C83-4A1845CCE16D}" type="datetime1">
              <a:rPr lang="en-GB" smtClean="0"/>
              <a:t>09/01/2022</a:t>
            </a:fld>
            <a:endParaRPr lang="en-GB"/>
          </a:p>
        </p:txBody>
      </p:sp>
      <p:sp>
        <p:nvSpPr>
          <p:cNvPr id="6" name="Footer Placeholder 5">
            <a:extLst>
              <a:ext uri="{FF2B5EF4-FFF2-40B4-BE49-F238E27FC236}">
                <a16:creationId xmlns:a16="http://schemas.microsoft.com/office/drawing/2014/main" id="{1AC972AF-2CF6-4691-92F6-0C8CBA38148A}"/>
              </a:ext>
            </a:extLst>
          </p:cNvPr>
          <p:cNvSpPr>
            <a:spLocks noGrp="1"/>
          </p:cNvSpPr>
          <p:nvPr>
            <p:ph type="ftr" sz="quarter" idx="11"/>
          </p:nvPr>
        </p:nvSpPr>
        <p:spPr/>
        <p:txBody>
          <a:bodyPr/>
          <a:lstStyle/>
          <a:p>
            <a:r>
              <a:rPr lang="en-GB"/>
              <a:t>Playback Learning Academy</a:t>
            </a:r>
          </a:p>
        </p:txBody>
      </p:sp>
      <p:sp>
        <p:nvSpPr>
          <p:cNvPr id="7" name="Slide Number Placeholder 6">
            <a:extLst>
              <a:ext uri="{FF2B5EF4-FFF2-40B4-BE49-F238E27FC236}">
                <a16:creationId xmlns:a16="http://schemas.microsoft.com/office/drawing/2014/main" id="{83721339-A12B-4A78-B609-68E2DB147333}"/>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3199841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4D9BA-AF7F-4DF0-B760-6BEAD21CCF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AB95916-96B5-4B2A-9D01-37A6D737BD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2646E75-5419-42C2-81B5-73F5263F26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7239A6-D6B6-417D-8180-303DAECD2148}"/>
              </a:ext>
            </a:extLst>
          </p:cNvPr>
          <p:cNvSpPr>
            <a:spLocks noGrp="1"/>
          </p:cNvSpPr>
          <p:nvPr>
            <p:ph type="dt" sz="half" idx="10"/>
          </p:nvPr>
        </p:nvSpPr>
        <p:spPr/>
        <p:txBody>
          <a:bodyPr/>
          <a:lstStyle/>
          <a:p>
            <a:fld id="{3FD63C80-9A56-450C-8E0B-1077B53F0491}" type="datetime1">
              <a:rPr lang="en-GB" smtClean="0"/>
              <a:t>09/01/2022</a:t>
            </a:fld>
            <a:endParaRPr lang="en-GB"/>
          </a:p>
        </p:txBody>
      </p:sp>
      <p:sp>
        <p:nvSpPr>
          <p:cNvPr id="6" name="Footer Placeholder 5">
            <a:extLst>
              <a:ext uri="{FF2B5EF4-FFF2-40B4-BE49-F238E27FC236}">
                <a16:creationId xmlns:a16="http://schemas.microsoft.com/office/drawing/2014/main" id="{FB847895-A6A1-4065-9FE8-53702A5063B9}"/>
              </a:ext>
            </a:extLst>
          </p:cNvPr>
          <p:cNvSpPr>
            <a:spLocks noGrp="1"/>
          </p:cNvSpPr>
          <p:nvPr>
            <p:ph type="ftr" sz="quarter" idx="11"/>
          </p:nvPr>
        </p:nvSpPr>
        <p:spPr/>
        <p:txBody>
          <a:bodyPr/>
          <a:lstStyle/>
          <a:p>
            <a:r>
              <a:rPr lang="en-GB"/>
              <a:t>Playback Learning Academy</a:t>
            </a:r>
          </a:p>
        </p:txBody>
      </p:sp>
      <p:sp>
        <p:nvSpPr>
          <p:cNvPr id="7" name="Slide Number Placeholder 6">
            <a:extLst>
              <a:ext uri="{FF2B5EF4-FFF2-40B4-BE49-F238E27FC236}">
                <a16:creationId xmlns:a16="http://schemas.microsoft.com/office/drawing/2014/main" id="{D42B98B7-33F4-435A-A8F1-94398EB65C40}"/>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3706668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2F3D5-D617-48E1-A748-F1539DBE394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A6A3BF5-93BC-4555-9F8A-871289B3A94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6BBB2E6-6F7C-4D50-AC0F-6A54F538AA7C}"/>
              </a:ext>
            </a:extLst>
          </p:cNvPr>
          <p:cNvSpPr>
            <a:spLocks noGrp="1"/>
          </p:cNvSpPr>
          <p:nvPr>
            <p:ph type="dt" sz="half" idx="10"/>
          </p:nvPr>
        </p:nvSpPr>
        <p:spPr/>
        <p:txBody>
          <a:bodyPr/>
          <a:lstStyle/>
          <a:p>
            <a:fld id="{E3BF39C8-DF00-4289-A356-9B4F55492F80}" type="datetime1">
              <a:rPr lang="en-GB" smtClean="0"/>
              <a:t>09/01/2022</a:t>
            </a:fld>
            <a:endParaRPr lang="en-GB"/>
          </a:p>
        </p:txBody>
      </p:sp>
      <p:sp>
        <p:nvSpPr>
          <p:cNvPr id="5" name="Footer Placeholder 4">
            <a:extLst>
              <a:ext uri="{FF2B5EF4-FFF2-40B4-BE49-F238E27FC236}">
                <a16:creationId xmlns:a16="http://schemas.microsoft.com/office/drawing/2014/main" id="{76D4E3D5-28D2-457F-9FBB-5E78B35FB701}"/>
              </a:ext>
            </a:extLst>
          </p:cNvPr>
          <p:cNvSpPr>
            <a:spLocks noGrp="1"/>
          </p:cNvSpPr>
          <p:nvPr>
            <p:ph type="ftr" sz="quarter" idx="11"/>
          </p:nvPr>
        </p:nvSpPr>
        <p:spPr/>
        <p:txBody>
          <a:bodyPr/>
          <a:lstStyle/>
          <a:p>
            <a:r>
              <a:rPr lang="en-GB"/>
              <a:t>Playback Learning Academy</a:t>
            </a:r>
          </a:p>
        </p:txBody>
      </p:sp>
      <p:sp>
        <p:nvSpPr>
          <p:cNvPr id="6" name="Slide Number Placeholder 5">
            <a:extLst>
              <a:ext uri="{FF2B5EF4-FFF2-40B4-BE49-F238E27FC236}">
                <a16:creationId xmlns:a16="http://schemas.microsoft.com/office/drawing/2014/main" id="{31AD9428-D85C-4DA7-94CC-C2ED2AB5635C}"/>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510526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D7A8FDF-4AD6-4530-B29B-A5E61C063D2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218ECAF-70A3-42A6-8425-876DA5F3E9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4F3D98A-ED03-48D2-96D6-02E1463BCA0A}"/>
              </a:ext>
            </a:extLst>
          </p:cNvPr>
          <p:cNvSpPr>
            <a:spLocks noGrp="1"/>
          </p:cNvSpPr>
          <p:nvPr>
            <p:ph type="dt" sz="half" idx="10"/>
          </p:nvPr>
        </p:nvSpPr>
        <p:spPr/>
        <p:txBody>
          <a:bodyPr/>
          <a:lstStyle/>
          <a:p>
            <a:fld id="{C15C41A2-D5CF-4D7E-9DBD-FCBD969B6B99}" type="datetime1">
              <a:rPr lang="en-GB" smtClean="0"/>
              <a:t>09/01/2022</a:t>
            </a:fld>
            <a:endParaRPr lang="en-GB"/>
          </a:p>
        </p:txBody>
      </p:sp>
      <p:sp>
        <p:nvSpPr>
          <p:cNvPr id="5" name="Footer Placeholder 4">
            <a:extLst>
              <a:ext uri="{FF2B5EF4-FFF2-40B4-BE49-F238E27FC236}">
                <a16:creationId xmlns:a16="http://schemas.microsoft.com/office/drawing/2014/main" id="{E59FAFCE-FCA9-48B7-B14A-78AC9761417A}"/>
              </a:ext>
            </a:extLst>
          </p:cNvPr>
          <p:cNvSpPr>
            <a:spLocks noGrp="1"/>
          </p:cNvSpPr>
          <p:nvPr>
            <p:ph type="ftr" sz="quarter" idx="11"/>
          </p:nvPr>
        </p:nvSpPr>
        <p:spPr/>
        <p:txBody>
          <a:bodyPr/>
          <a:lstStyle/>
          <a:p>
            <a:r>
              <a:rPr lang="en-GB"/>
              <a:t>Playback Learning Academy</a:t>
            </a:r>
          </a:p>
        </p:txBody>
      </p:sp>
      <p:sp>
        <p:nvSpPr>
          <p:cNvPr id="6" name="Slide Number Placeholder 5">
            <a:extLst>
              <a:ext uri="{FF2B5EF4-FFF2-40B4-BE49-F238E27FC236}">
                <a16:creationId xmlns:a16="http://schemas.microsoft.com/office/drawing/2014/main" id="{95C70B34-6FA8-4C40-A55D-D8E2DFE5669F}"/>
              </a:ext>
            </a:extLst>
          </p:cNvPr>
          <p:cNvSpPr>
            <a:spLocks noGrp="1"/>
          </p:cNvSpPr>
          <p:nvPr>
            <p:ph type="sldNum" sz="quarter" idx="12"/>
          </p:nvPr>
        </p:nvSpPr>
        <p:spPr/>
        <p:txBody>
          <a:bodyPr/>
          <a:lstStyle/>
          <a:p>
            <a:fld id="{3095A78D-0F19-4ECD-8119-37B624B48B04}" type="slidenum">
              <a:rPr lang="en-GB" smtClean="0"/>
              <a:t>‹#›</a:t>
            </a:fld>
            <a:endParaRPr lang="en-GB"/>
          </a:p>
        </p:txBody>
      </p:sp>
    </p:spTree>
    <p:extLst>
      <p:ext uri="{BB962C8B-B14F-4D97-AF65-F5344CB8AC3E}">
        <p14:creationId xmlns:p14="http://schemas.microsoft.com/office/powerpoint/2010/main" val="28371960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EE52D67-6876-2D45-91C5-2A3A7456DF7B}"/>
              </a:ext>
            </a:extLst>
          </p:cNvPr>
          <p:cNvPicPr>
            <a:picLocks noChangeAspect="1"/>
          </p:cNvPicPr>
          <p:nvPr userDrawn="1"/>
        </p:nvPicPr>
        <p:blipFill>
          <a:blip r:embed="rId2"/>
          <a:stretch>
            <a:fillRect/>
          </a:stretch>
        </p:blipFill>
        <p:spPr>
          <a:xfrm>
            <a:off x="8772797" y="5822950"/>
            <a:ext cx="2780197" cy="788668"/>
          </a:xfrm>
          <a:prstGeom prst="rect">
            <a:avLst/>
          </a:prstGeom>
        </p:spPr>
      </p:pic>
      <p:sp>
        <p:nvSpPr>
          <p:cNvPr id="6" name="Rectangle 5">
            <a:extLst>
              <a:ext uri="{FF2B5EF4-FFF2-40B4-BE49-F238E27FC236}">
                <a16:creationId xmlns:a16="http://schemas.microsoft.com/office/drawing/2014/main" id="{55ACE5B7-03EE-3046-980B-5FAE69081CB0}"/>
              </a:ext>
            </a:extLst>
          </p:cNvPr>
          <p:cNvSpPr/>
          <p:nvPr userDrawn="1"/>
        </p:nvSpPr>
        <p:spPr>
          <a:xfrm>
            <a:off x="0" y="3294"/>
            <a:ext cx="12192000" cy="369332"/>
          </a:xfrm>
          <a:prstGeom prst="rect">
            <a:avLst/>
          </a:prstGeom>
          <a:solidFill>
            <a:schemeClr val="tx1"/>
          </a:solidFill>
        </p:spPr>
        <p:txBody>
          <a:bodyPr wrap="square">
            <a:spAutoFit/>
          </a:bodyPr>
          <a:lstStyle/>
          <a:p>
            <a:pPr algn="ctr"/>
            <a:r>
              <a:rPr lang="en-GB" spc="300" dirty="0">
                <a:solidFill>
                  <a:schemeClr val="bg1"/>
                </a:solidFill>
                <a:effectLst/>
                <a:latin typeface="+mj-lt"/>
              </a:rPr>
              <a:t>PLA</a:t>
            </a:r>
            <a:r>
              <a:rPr lang="en-GB" spc="300" dirty="0">
                <a:solidFill>
                  <a:srgbClr val="5BC5F2"/>
                </a:solidFill>
                <a:effectLst/>
                <a:latin typeface="+mj-lt"/>
              </a:rPr>
              <a:t>Y</a:t>
            </a:r>
            <a:r>
              <a:rPr lang="en-GB" spc="300" dirty="0">
                <a:solidFill>
                  <a:schemeClr val="bg1"/>
                </a:solidFill>
                <a:effectLst/>
                <a:latin typeface="+mj-lt"/>
              </a:rPr>
              <a:t>BACK LEARNING ACADEMY</a:t>
            </a:r>
            <a:r>
              <a:rPr lang="en-GB" dirty="0">
                <a:solidFill>
                  <a:schemeClr val="bg1"/>
                </a:solidFill>
                <a:effectLst/>
                <a:latin typeface="Frutiger LT 55 Roman" panose="020B0602020204020204" pitchFamily="34" charset="0"/>
              </a:rPr>
              <a:t> </a:t>
            </a:r>
          </a:p>
        </p:txBody>
      </p:sp>
      <p:sp>
        <p:nvSpPr>
          <p:cNvPr id="7" name="Rectangle 6">
            <a:extLst>
              <a:ext uri="{FF2B5EF4-FFF2-40B4-BE49-F238E27FC236}">
                <a16:creationId xmlns:a16="http://schemas.microsoft.com/office/drawing/2014/main" id="{12261B58-011E-6942-9E8F-089CDA0A18D0}"/>
              </a:ext>
            </a:extLst>
          </p:cNvPr>
          <p:cNvSpPr/>
          <p:nvPr userDrawn="1"/>
        </p:nvSpPr>
        <p:spPr>
          <a:xfrm>
            <a:off x="365760" y="5883958"/>
            <a:ext cx="7782560" cy="523220"/>
          </a:xfrm>
          <a:prstGeom prst="rect">
            <a:avLst/>
          </a:prstGeom>
        </p:spPr>
        <p:txBody>
          <a:bodyPr wrap="square">
            <a:spAutoFit/>
          </a:bodyPr>
          <a:lstStyle/>
          <a:p>
            <a:r>
              <a:rPr lang="en-GB" sz="1400" b="1" dirty="0">
                <a:solidFill>
                  <a:srgbClr val="283583"/>
                </a:solidFill>
                <a:effectLst/>
                <a:latin typeface="+mn-lt"/>
              </a:rPr>
              <a:t>Contact:</a:t>
            </a:r>
            <a:r>
              <a:rPr lang="en-GB" sz="1400" dirty="0">
                <a:solidFill>
                  <a:srgbClr val="283583"/>
                </a:solidFill>
                <a:effectLst/>
                <a:latin typeface="+mn-lt"/>
              </a:rPr>
              <a:t> Liz Fitzpatrick, FRSA, CE,   </a:t>
            </a:r>
            <a:r>
              <a:rPr lang="en-GB" sz="1400" b="1" dirty="0">
                <a:solidFill>
                  <a:srgbClr val="283583"/>
                </a:solidFill>
                <a:effectLst/>
                <a:latin typeface="+mn-lt"/>
              </a:rPr>
              <a:t>M:</a:t>
            </a:r>
            <a:r>
              <a:rPr lang="en-GB" sz="1400" dirty="0">
                <a:solidFill>
                  <a:srgbClr val="283583"/>
                </a:solidFill>
                <a:effectLst/>
                <a:latin typeface="+mn-lt"/>
              </a:rPr>
              <a:t> 07515346084</a:t>
            </a:r>
            <a:r>
              <a:rPr lang="en-GB" sz="1400" b="1" dirty="0">
                <a:solidFill>
                  <a:srgbClr val="283583"/>
                </a:solidFill>
                <a:effectLst/>
                <a:latin typeface="+mn-lt"/>
              </a:rPr>
              <a:t>  T:</a:t>
            </a:r>
            <a:r>
              <a:rPr lang="en-GB" sz="1400" dirty="0">
                <a:solidFill>
                  <a:srgbClr val="283583"/>
                </a:solidFill>
                <a:effectLst/>
                <a:latin typeface="+mn-lt"/>
              </a:rPr>
              <a:t> 01314535514   </a:t>
            </a:r>
            <a:br>
              <a:rPr lang="en-GB" sz="1400" dirty="0">
                <a:solidFill>
                  <a:srgbClr val="283583"/>
                </a:solidFill>
                <a:effectLst/>
                <a:latin typeface="+mn-lt"/>
              </a:rPr>
            </a:br>
            <a:r>
              <a:rPr lang="en-GB" sz="1400" b="1" dirty="0">
                <a:solidFill>
                  <a:srgbClr val="283583"/>
                </a:solidFill>
                <a:effectLst/>
                <a:latin typeface="+mn-lt"/>
              </a:rPr>
              <a:t>E:</a:t>
            </a:r>
            <a:r>
              <a:rPr lang="en-GB" sz="1400" dirty="0">
                <a:solidFill>
                  <a:srgbClr val="283583"/>
                </a:solidFill>
                <a:effectLst/>
                <a:latin typeface="+mn-lt"/>
              </a:rPr>
              <a:t> lizfitzpatrick@playbackice.com</a:t>
            </a:r>
          </a:p>
        </p:txBody>
      </p:sp>
    </p:spTree>
    <p:extLst>
      <p:ext uri="{BB962C8B-B14F-4D97-AF65-F5344CB8AC3E}">
        <p14:creationId xmlns:p14="http://schemas.microsoft.com/office/powerpoint/2010/main" val="28057345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75B6D-D5C6-F146-939F-B09C49A818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2CFAB5F-39A8-7440-A6E2-7B6A86A21B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7DB6E3F-3B02-0F40-9E3B-9074BF318FF4}"/>
              </a:ext>
            </a:extLst>
          </p:cNvPr>
          <p:cNvSpPr>
            <a:spLocks noGrp="1"/>
          </p:cNvSpPr>
          <p:nvPr>
            <p:ph type="dt" sz="half" idx="10"/>
          </p:nvPr>
        </p:nvSpPr>
        <p:spPr/>
        <p:txBody>
          <a:bodyPr/>
          <a:lstStyle/>
          <a:p>
            <a:fld id="{2CCCED24-56A5-A44D-A977-F791F95C1264}" type="datetimeFigureOut">
              <a:rPr lang="en-US" smtClean="0"/>
              <a:t>1/9/2022</a:t>
            </a:fld>
            <a:endParaRPr lang="en-US" dirty="0"/>
          </a:p>
        </p:txBody>
      </p:sp>
      <p:sp>
        <p:nvSpPr>
          <p:cNvPr id="5" name="Footer Placeholder 4">
            <a:extLst>
              <a:ext uri="{FF2B5EF4-FFF2-40B4-BE49-F238E27FC236}">
                <a16:creationId xmlns:a16="http://schemas.microsoft.com/office/drawing/2014/main" id="{CF699333-9747-D148-9C25-CC70AB070B7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04BBD80-5079-CB47-9F7D-F67BAA46C06B}"/>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34632483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906C6-6674-2144-A4AE-0B3DFB471A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8AD6FB-4260-E24C-A180-D64BC0C12BF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B83A85-3C7A-C54F-8BD2-D49FAF8465B8}"/>
              </a:ext>
            </a:extLst>
          </p:cNvPr>
          <p:cNvSpPr>
            <a:spLocks noGrp="1"/>
          </p:cNvSpPr>
          <p:nvPr>
            <p:ph type="dt" sz="half" idx="10"/>
          </p:nvPr>
        </p:nvSpPr>
        <p:spPr/>
        <p:txBody>
          <a:bodyPr/>
          <a:lstStyle/>
          <a:p>
            <a:fld id="{2CCCED24-56A5-A44D-A977-F791F95C1264}" type="datetimeFigureOut">
              <a:rPr lang="en-US" smtClean="0"/>
              <a:t>1/9/2022</a:t>
            </a:fld>
            <a:endParaRPr lang="en-US" dirty="0"/>
          </a:p>
        </p:txBody>
      </p:sp>
      <p:sp>
        <p:nvSpPr>
          <p:cNvPr id="5" name="Footer Placeholder 4">
            <a:extLst>
              <a:ext uri="{FF2B5EF4-FFF2-40B4-BE49-F238E27FC236}">
                <a16:creationId xmlns:a16="http://schemas.microsoft.com/office/drawing/2014/main" id="{A2FD0D4D-555B-A443-9C9F-ADA207458FE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7FC7D82-C1D4-D94A-97E1-55601D941BF6}"/>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21327213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7FEB4-1A7D-C647-A870-9D114B9BE43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77964C0-8FE3-D34E-AE07-EFCB8465C3B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A32D2A9-BE95-3A4C-8DD7-84076E053DFE}"/>
              </a:ext>
            </a:extLst>
          </p:cNvPr>
          <p:cNvSpPr>
            <a:spLocks noGrp="1"/>
          </p:cNvSpPr>
          <p:nvPr>
            <p:ph type="dt" sz="half" idx="10"/>
          </p:nvPr>
        </p:nvSpPr>
        <p:spPr/>
        <p:txBody>
          <a:bodyPr/>
          <a:lstStyle/>
          <a:p>
            <a:fld id="{2CCCED24-56A5-A44D-A977-F791F95C1264}" type="datetimeFigureOut">
              <a:rPr lang="en-US" smtClean="0"/>
              <a:t>1/9/2022</a:t>
            </a:fld>
            <a:endParaRPr lang="en-US" dirty="0"/>
          </a:p>
        </p:txBody>
      </p:sp>
      <p:sp>
        <p:nvSpPr>
          <p:cNvPr id="5" name="Footer Placeholder 4">
            <a:extLst>
              <a:ext uri="{FF2B5EF4-FFF2-40B4-BE49-F238E27FC236}">
                <a16:creationId xmlns:a16="http://schemas.microsoft.com/office/drawing/2014/main" id="{78C06664-4B34-8243-85FA-3DA1FCB0AC6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5AEACE3-43CA-2648-9F15-5B281248863E}"/>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31341053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79801-0926-7C4A-975F-272C45B7696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42361D5-B77D-9441-86B4-3042BF647F5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D1C3C9C-3888-5C44-AA0C-6D83033D3E4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1956FC5-696F-0540-B12A-1618371E7229}"/>
              </a:ext>
            </a:extLst>
          </p:cNvPr>
          <p:cNvSpPr>
            <a:spLocks noGrp="1"/>
          </p:cNvSpPr>
          <p:nvPr>
            <p:ph type="dt" sz="half" idx="10"/>
          </p:nvPr>
        </p:nvSpPr>
        <p:spPr/>
        <p:txBody>
          <a:bodyPr/>
          <a:lstStyle/>
          <a:p>
            <a:fld id="{2CCCED24-56A5-A44D-A977-F791F95C1264}" type="datetimeFigureOut">
              <a:rPr lang="en-US" smtClean="0"/>
              <a:t>1/9/2022</a:t>
            </a:fld>
            <a:endParaRPr lang="en-US" dirty="0"/>
          </a:p>
        </p:txBody>
      </p:sp>
      <p:sp>
        <p:nvSpPr>
          <p:cNvPr id="6" name="Footer Placeholder 5">
            <a:extLst>
              <a:ext uri="{FF2B5EF4-FFF2-40B4-BE49-F238E27FC236}">
                <a16:creationId xmlns:a16="http://schemas.microsoft.com/office/drawing/2014/main" id="{65523E75-1D58-F241-9AD7-67296CE4061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510C265-BB68-5648-A6FD-34F668C8ACF1}"/>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21123509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4C9B9-0E16-A54C-9B1B-6BD560AE585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001C8C-BAEC-A64D-BEBC-A321E9719D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239BC3-442D-1B42-8D2F-8B9922B6083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A57E853-90C5-E449-9ACF-70634FE0D5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63B0985-760F-1741-BC32-066B7B2B1A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B8A7E58-8691-9345-BC2B-1340799A1F80}"/>
              </a:ext>
            </a:extLst>
          </p:cNvPr>
          <p:cNvSpPr>
            <a:spLocks noGrp="1"/>
          </p:cNvSpPr>
          <p:nvPr>
            <p:ph type="dt" sz="half" idx="10"/>
          </p:nvPr>
        </p:nvSpPr>
        <p:spPr/>
        <p:txBody>
          <a:bodyPr/>
          <a:lstStyle/>
          <a:p>
            <a:fld id="{2CCCED24-56A5-A44D-A977-F791F95C1264}" type="datetimeFigureOut">
              <a:rPr lang="en-US" smtClean="0"/>
              <a:t>1/9/2022</a:t>
            </a:fld>
            <a:endParaRPr lang="en-US" dirty="0"/>
          </a:p>
        </p:txBody>
      </p:sp>
      <p:sp>
        <p:nvSpPr>
          <p:cNvPr id="8" name="Footer Placeholder 7">
            <a:extLst>
              <a:ext uri="{FF2B5EF4-FFF2-40B4-BE49-F238E27FC236}">
                <a16:creationId xmlns:a16="http://schemas.microsoft.com/office/drawing/2014/main" id="{A58EF9FE-7323-ED44-8D73-9146F77C2DB3}"/>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0D76D87-A8E1-CD4F-9B23-8D20EC92AF7A}"/>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25410921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D2351-BE15-0147-B663-5365F737816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83D0226-5B9E-2D4F-8931-BA7E06DF4374}"/>
              </a:ext>
            </a:extLst>
          </p:cNvPr>
          <p:cNvSpPr>
            <a:spLocks noGrp="1"/>
          </p:cNvSpPr>
          <p:nvPr>
            <p:ph type="dt" sz="half" idx="10"/>
          </p:nvPr>
        </p:nvSpPr>
        <p:spPr/>
        <p:txBody>
          <a:bodyPr/>
          <a:lstStyle/>
          <a:p>
            <a:fld id="{2CCCED24-56A5-A44D-A977-F791F95C1264}" type="datetimeFigureOut">
              <a:rPr lang="en-US" smtClean="0"/>
              <a:t>1/9/2022</a:t>
            </a:fld>
            <a:endParaRPr lang="en-US" dirty="0"/>
          </a:p>
        </p:txBody>
      </p:sp>
      <p:sp>
        <p:nvSpPr>
          <p:cNvPr id="4" name="Footer Placeholder 3">
            <a:extLst>
              <a:ext uri="{FF2B5EF4-FFF2-40B4-BE49-F238E27FC236}">
                <a16:creationId xmlns:a16="http://schemas.microsoft.com/office/drawing/2014/main" id="{DEBA620C-8ED9-F440-A439-0D2881898B6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7D6092A-EC40-2045-A11F-10B31AEB466F}"/>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6942941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BD0F9-C6FE-7545-BFBC-4D9F1BEA2C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42AFD77-4829-6B49-B292-07F3C47D06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936E261-8536-654D-BD17-74E17EF9E6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A0C78F-12FC-2742-8EDC-8B7576DAFA3F}"/>
              </a:ext>
            </a:extLst>
          </p:cNvPr>
          <p:cNvSpPr>
            <a:spLocks noGrp="1"/>
          </p:cNvSpPr>
          <p:nvPr>
            <p:ph type="dt" sz="half" idx="10"/>
          </p:nvPr>
        </p:nvSpPr>
        <p:spPr/>
        <p:txBody>
          <a:bodyPr/>
          <a:lstStyle/>
          <a:p>
            <a:fld id="{2CCCED24-56A5-A44D-A977-F791F95C1264}" type="datetimeFigureOut">
              <a:rPr lang="en-US" smtClean="0"/>
              <a:t>1/9/2022</a:t>
            </a:fld>
            <a:endParaRPr lang="en-US" dirty="0"/>
          </a:p>
        </p:txBody>
      </p:sp>
      <p:sp>
        <p:nvSpPr>
          <p:cNvPr id="6" name="Footer Placeholder 5">
            <a:extLst>
              <a:ext uri="{FF2B5EF4-FFF2-40B4-BE49-F238E27FC236}">
                <a16:creationId xmlns:a16="http://schemas.microsoft.com/office/drawing/2014/main" id="{21C06C0F-73EF-9540-9478-EC514C255FD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18383EA-5E4A-BD46-9EA0-AB099B539455}"/>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26238651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EAB7A-C919-784A-80A3-A8062EEE833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13DDE38-F470-6443-89D5-73F8E29B2A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4E004F2A-7FB4-7640-908D-66E248D8BC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A18984-9FEA-9245-AFB6-0FBE9F8780F7}"/>
              </a:ext>
            </a:extLst>
          </p:cNvPr>
          <p:cNvSpPr>
            <a:spLocks noGrp="1"/>
          </p:cNvSpPr>
          <p:nvPr>
            <p:ph type="dt" sz="half" idx="10"/>
          </p:nvPr>
        </p:nvSpPr>
        <p:spPr/>
        <p:txBody>
          <a:bodyPr/>
          <a:lstStyle/>
          <a:p>
            <a:fld id="{2CCCED24-56A5-A44D-A977-F791F95C1264}" type="datetimeFigureOut">
              <a:rPr lang="en-US" smtClean="0"/>
              <a:t>1/9/2022</a:t>
            </a:fld>
            <a:endParaRPr lang="en-US" dirty="0"/>
          </a:p>
        </p:txBody>
      </p:sp>
      <p:sp>
        <p:nvSpPr>
          <p:cNvPr id="6" name="Footer Placeholder 5">
            <a:extLst>
              <a:ext uri="{FF2B5EF4-FFF2-40B4-BE49-F238E27FC236}">
                <a16:creationId xmlns:a16="http://schemas.microsoft.com/office/drawing/2014/main" id="{CF62734F-0585-7F45-9156-CF50FE76109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A1C390D-6E4C-2949-9894-95AF8D67B612}"/>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41582815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27435-E51A-7B4A-83EB-0C65F946E6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EA81D8E-EB2C-0747-8C80-6EF23FA94F4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318B24-B87F-2B44-B2CD-16B4CA46224C}"/>
              </a:ext>
            </a:extLst>
          </p:cNvPr>
          <p:cNvSpPr>
            <a:spLocks noGrp="1"/>
          </p:cNvSpPr>
          <p:nvPr>
            <p:ph type="dt" sz="half" idx="10"/>
          </p:nvPr>
        </p:nvSpPr>
        <p:spPr/>
        <p:txBody>
          <a:bodyPr/>
          <a:lstStyle/>
          <a:p>
            <a:fld id="{2CCCED24-56A5-A44D-A977-F791F95C1264}" type="datetimeFigureOut">
              <a:rPr lang="en-US" smtClean="0"/>
              <a:t>1/9/2022</a:t>
            </a:fld>
            <a:endParaRPr lang="en-US" dirty="0"/>
          </a:p>
        </p:txBody>
      </p:sp>
      <p:sp>
        <p:nvSpPr>
          <p:cNvPr id="5" name="Footer Placeholder 4">
            <a:extLst>
              <a:ext uri="{FF2B5EF4-FFF2-40B4-BE49-F238E27FC236}">
                <a16:creationId xmlns:a16="http://schemas.microsoft.com/office/drawing/2014/main" id="{0807DB3D-B3FC-7C49-A68D-778FF20AFF1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580E5A-1CFE-A24A-BA76-8506471C2DDE}"/>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41198031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2A6E953-4452-DC45-A984-40620274173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1C9770F-4ADA-1E4B-94A3-598262FB278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74C717-ABC3-A147-AD65-6795A61D7600}"/>
              </a:ext>
            </a:extLst>
          </p:cNvPr>
          <p:cNvSpPr>
            <a:spLocks noGrp="1"/>
          </p:cNvSpPr>
          <p:nvPr>
            <p:ph type="dt" sz="half" idx="10"/>
          </p:nvPr>
        </p:nvSpPr>
        <p:spPr/>
        <p:txBody>
          <a:bodyPr/>
          <a:lstStyle/>
          <a:p>
            <a:fld id="{2CCCED24-56A5-A44D-A977-F791F95C1264}" type="datetimeFigureOut">
              <a:rPr lang="en-US" smtClean="0"/>
              <a:t>1/9/2022</a:t>
            </a:fld>
            <a:endParaRPr lang="en-US" dirty="0"/>
          </a:p>
        </p:txBody>
      </p:sp>
      <p:sp>
        <p:nvSpPr>
          <p:cNvPr id="5" name="Footer Placeholder 4">
            <a:extLst>
              <a:ext uri="{FF2B5EF4-FFF2-40B4-BE49-F238E27FC236}">
                <a16:creationId xmlns:a16="http://schemas.microsoft.com/office/drawing/2014/main" id="{D66D7147-0B1B-4646-A5A4-657EC9EAAB7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B8A203B-7BEA-CA49-9D79-6C411464C6A9}"/>
              </a:ext>
            </a:extLst>
          </p:cNvPr>
          <p:cNvSpPr>
            <a:spLocks noGrp="1"/>
          </p:cNvSpPr>
          <p:nvPr>
            <p:ph type="sldNum" sz="quarter" idx="12"/>
          </p:nvPr>
        </p:nvSpPr>
        <p:spPr/>
        <p:txBody>
          <a:bodyPr/>
          <a:lstStyle/>
          <a:p>
            <a:fld id="{E700A532-C719-A542-A09C-5C65420FBBB4}" type="slidenum">
              <a:rPr lang="en-US" smtClean="0"/>
              <a:t>‹#›</a:t>
            </a:fld>
            <a:endParaRPr lang="en-US" dirty="0"/>
          </a:p>
        </p:txBody>
      </p:sp>
    </p:spTree>
    <p:extLst>
      <p:ext uri="{BB962C8B-B14F-4D97-AF65-F5344CB8AC3E}">
        <p14:creationId xmlns:p14="http://schemas.microsoft.com/office/powerpoint/2010/main" val="35076148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F52007-DF8B-4A22-9BBC-3995C86EA4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5CA9AFE-9AFE-456E-9463-570E620859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5FED44D-262B-47D3-9A54-A97677699C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606749-D16D-4F91-BE2D-3F580B853948}" type="datetime1">
              <a:rPr lang="en-GB" smtClean="0"/>
              <a:t>09/01/2022</a:t>
            </a:fld>
            <a:endParaRPr lang="en-GB"/>
          </a:p>
        </p:txBody>
      </p:sp>
      <p:sp>
        <p:nvSpPr>
          <p:cNvPr id="5" name="Footer Placeholder 4">
            <a:extLst>
              <a:ext uri="{FF2B5EF4-FFF2-40B4-BE49-F238E27FC236}">
                <a16:creationId xmlns:a16="http://schemas.microsoft.com/office/drawing/2014/main" id="{533284CF-34C6-4030-8AA0-83875A1CAC7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Playback Learning Academy</a:t>
            </a:r>
          </a:p>
        </p:txBody>
      </p:sp>
      <p:sp>
        <p:nvSpPr>
          <p:cNvPr id="6" name="Slide Number Placeholder 5">
            <a:extLst>
              <a:ext uri="{FF2B5EF4-FFF2-40B4-BE49-F238E27FC236}">
                <a16:creationId xmlns:a16="http://schemas.microsoft.com/office/drawing/2014/main" id="{15719B68-BE59-4145-83D9-46D938821A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95A78D-0F19-4ECD-8119-37B624B48B04}" type="slidenum">
              <a:rPr lang="en-GB" smtClean="0"/>
              <a:t>‹#›</a:t>
            </a:fld>
            <a:endParaRPr lang="en-GB"/>
          </a:p>
        </p:txBody>
      </p:sp>
    </p:spTree>
    <p:extLst>
      <p:ext uri="{BB962C8B-B14F-4D97-AF65-F5344CB8AC3E}">
        <p14:creationId xmlns:p14="http://schemas.microsoft.com/office/powerpoint/2010/main" val="20894622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8577DDC-C7A4-B843-BBD1-054A192D87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6DD7414-493F-0A46-A327-D185160FD7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58D790-A2E8-7340-90E4-82C937D51C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CCED24-56A5-A44D-A977-F791F95C1264}" type="datetimeFigureOut">
              <a:rPr lang="en-US" smtClean="0"/>
              <a:t>1/9/2022</a:t>
            </a:fld>
            <a:endParaRPr lang="en-US" dirty="0"/>
          </a:p>
        </p:txBody>
      </p:sp>
      <p:sp>
        <p:nvSpPr>
          <p:cNvPr id="5" name="Footer Placeholder 4">
            <a:extLst>
              <a:ext uri="{FF2B5EF4-FFF2-40B4-BE49-F238E27FC236}">
                <a16:creationId xmlns:a16="http://schemas.microsoft.com/office/drawing/2014/main" id="{55398A94-2353-4347-9677-7FB9304F43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4988BB27-DBA8-2244-B8FE-2A63AE2F31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0A532-C719-A542-A09C-5C65420FBBB4}" type="slidenum">
              <a:rPr lang="en-US" smtClean="0"/>
              <a:t>‹#›</a:t>
            </a:fld>
            <a:endParaRPr lang="en-US" dirty="0"/>
          </a:p>
        </p:txBody>
      </p:sp>
    </p:spTree>
    <p:extLst>
      <p:ext uri="{BB962C8B-B14F-4D97-AF65-F5344CB8AC3E}">
        <p14:creationId xmlns:p14="http://schemas.microsoft.com/office/powerpoint/2010/main" val="31801318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hyperlink" Target="https://www.thinkuknow.co.uk/parents/Listing" TargetMode="Externa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8320EA-F85E-4C46-9684-0191647FBC21}"/>
              </a:ext>
            </a:extLst>
          </p:cNvPr>
          <p:cNvSpPr/>
          <p:nvPr/>
        </p:nvSpPr>
        <p:spPr>
          <a:xfrm>
            <a:off x="6096000" y="2048079"/>
            <a:ext cx="5366657" cy="283154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283583"/>
                </a:solidFill>
                <a:effectLst/>
                <a:uLnTx/>
                <a:uFillTx/>
                <a:latin typeface="Calibri" panose="020F0502020204030204"/>
                <a:ea typeface="+mn-ea"/>
                <a:cs typeface="+mn-cs"/>
              </a:rPr>
              <a:t>Families in Action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5BC5F2"/>
                </a:solidFill>
                <a:effectLst/>
                <a:uLnTx/>
                <a:uFillTx/>
                <a:latin typeface="Calibri" panose="020F0502020204030204"/>
                <a:ea typeface="+mn-ea"/>
                <a:cs typeface="+mn-cs"/>
              </a:rPr>
              <a:t>A Family wellbeing and </a:t>
            </a:r>
            <a:br>
              <a:rPr kumimoji="0" lang="en-GB" sz="2800" b="1" i="0" u="none" strike="noStrike" kern="1200" cap="none" spc="0" normalizeH="0" baseline="0" noProof="0" dirty="0">
                <a:ln>
                  <a:noFill/>
                </a:ln>
                <a:solidFill>
                  <a:srgbClr val="5BC5F2"/>
                </a:solidFill>
                <a:effectLst/>
                <a:uLnTx/>
                <a:uFillTx/>
                <a:latin typeface="Calibri" panose="020F0502020204030204"/>
                <a:ea typeface="+mn-ea"/>
                <a:cs typeface="+mn-cs"/>
              </a:rPr>
            </a:br>
            <a:r>
              <a:rPr kumimoji="0" lang="en-GB" sz="2800" b="1" i="0" u="none" strike="noStrike" kern="1200" cap="none" spc="0" normalizeH="0" baseline="0" noProof="0" dirty="0">
                <a:ln>
                  <a:noFill/>
                </a:ln>
                <a:solidFill>
                  <a:srgbClr val="5BC5F2"/>
                </a:solidFill>
                <a:effectLst/>
                <a:uLnTx/>
                <a:uFillTx/>
                <a:latin typeface="Calibri" panose="020F0502020204030204"/>
                <a:ea typeface="+mn-ea"/>
                <a:cs typeface="+mn-cs"/>
              </a:rPr>
              <a:t>Learning Resource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Enabling families to become more engaged in their children’s wellbeing and learning. </a:t>
            </a:r>
          </a:p>
        </p:txBody>
      </p:sp>
      <p:pic>
        <p:nvPicPr>
          <p:cNvPr id="4" name="Picture 3">
            <a:extLst>
              <a:ext uri="{FF2B5EF4-FFF2-40B4-BE49-F238E27FC236}">
                <a16:creationId xmlns:a16="http://schemas.microsoft.com/office/drawing/2014/main" id="{7823FFB9-E3B7-DD4C-8F3F-E812983AAEC2}"/>
              </a:ext>
            </a:extLst>
          </p:cNvPr>
          <p:cNvPicPr>
            <a:picLocks noChangeAspect="1"/>
          </p:cNvPicPr>
          <p:nvPr/>
        </p:nvPicPr>
        <p:blipFill>
          <a:blip r:embed="rId3"/>
          <a:stretch>
            <a:fillRect/>
          </a:stretch>
        </p:blipFill>
        <p:spPr>
          <a:xfrm>
            <a:off x="1189903" y="700603"/>
            <a:ext cx="3534491" cy="4999594"/>
          </a:xfrm>
          <a:prstGeom prst="rect">
            <a:avLst/>
          </a:prstGeom>
        </p:spPr>
      </p:pic>
    </p:spTree>
    <p:extLst>
      <p:ext uri="{BB962C8B-B14F-4D97-AF65-F5344CB8AC3E}">
        <p14:creationId xmlns:p14="http://schemas.microsoft.com/office/powerpoint/2010/main" val="1039864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D8FCD-769C-4042-A1DE-1A006B0664E5}"/>
              </a:ext>
            </a:extLst>
          </p:cNvPr>
          <p:cNvSpPr>
            <a:spLocks noGrp="1"/>
          </p:cNvSpPr>
          <p:nvPr>
            <p:ph type="ctrTitle"/>
          </p:nvPr>
        </p:nvSpPr>
        <p:spPr>
          <a:xfrm>
            <a:off x="1022139" y="1439958"/>
            <a:ext cx="10147722" cy="3609543"/>
          </a:xfrm>
          <a:solidFill>
            <a:schemeClr val="accent6">
              <a:lumMod val="20000"/>
              <a:lumOff val="80000"/>
            </a:schemeClr>
          </a:solidFill>
        </p:spPr>
        <p:txBody>
          <a:bodyPr>
            <a:normAutofit fontScale="90000"/>
          </a:bodyPr>
          <a:lstStyle/>
          <a:p>
            <a:br>
              <a:rPr lang="en-GB"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br>
              <a:rPr lang="en-GB" sz="3100" b="1" dirty="0">
                <a:latin typeface="Arial Narrow" panose="020B0606020202030204" pitchFamily="34" charset="0"/>
                <a:ea typeface="Calibri" panose="020F0502020204030204" pitchFamily="34" charset="0"/>
                <a:cs typeface="Arial" panose="020B0604020202020204" pitchFamily="34" charset="0"/>
              </a:rPr>
            </a:br>
            <a:br>
              <a:rPr lang="en-GB" b="1" dirty="0">
                <a:latin typeface="Arial Narrow" panose="020B0606020202030204" pitchFamily="34" charset="0"/>
                <a:ea typeface="Calibri" panose="020F0502020204030204" pitchFamily="34" charset="0"/>
                <a:cs typeface="Arial" panose="020B0604020202020204" pitchFamily="34" charset="0"/>
              </a:rPr>
            </a:br>
            <a:endParaRPr lang="en-GB" dirty="0"/>
          </a:p>
        </p:txBody>
      </p:sp>
      <p:sp>
        <p:nvSpPr>
          <p:cNvPr id="3" name="TextBox 2">
            <a:extLst>
              <a:ext uri="{FF2B5EF4-FFF2-40B4-BE49-F238E27FC236}">
                <a16:creationId xmlns:a16="http://schemas.microsoft.com/office/drawing/2014/main" id="{0B0E1E95-0A3F-4B4B-B16B-21E689207BFD}"/>
              </a:ext>
            </a:extLst>
          </p:cNvPr>
          <p:cNvSpPr txBox="1"/>
          <p:nvPr/>
        </p:nvSpPr>
        <p:spPr>
          <a:xfrm>
            <a:off x="5000364" y="211949"/>
            <a:ext cx="1867819" cy="584775"/>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Session 9:</a:t>
            </a:r>
            <a:endParaRPr lang="en-GB" sz="3200" dirty="0"/>
          </a:p>
        </p:txBody>
      </p:sp>
      <p:sp>
        <p:nvSpPr>
          <p:cNvPr id="4" name="TextBox 3">
            <a:extLst>
              <a:ext uri="{FF2B5EF4-FFF2-40B4-BE49-F238E27FC236}">
                <a16:creationId xmlns:a16="http://schemas.microsoft.com/office/drawing/2014/main" id="{47360949-45C4-42AD-9DB1-A3086BEA551D}"/>
              </a:ext>
            </a:extLst>
          </p:cNvPr>
          <p:cNvSpPr txBox="1"/>
          <p:nvPr/>
        </p:nvSpPr>
        <p:spPr>
          <a:xfrm>
            <a:off x="4979047" y="6304002"/>
            <a:ext cx="1910459" cy="553998"/>
          </a:xfrm>
          <a:prstGeom prst="rect">
            <a:avLst/>
          </a:prstGeom>
          <a:noFill/>
        </p:spPr>
        <p:txBody>
          <a:bodyPr wrap="none" rtlCol="0">
            <a:spAutoFit/>
          </a:bodyPr>
          <a:lstStyle/>
          <a:p>
            <a:r>
              <a:rPr lang="en-GB" sz="1200" dirty="0"/>
              <a:t>Playback Learning Academy</a:t>
            </a:r>
          </a:p>
          <a:p>
            <a:endParaRPr lang="en-GB" dirty="0"/>
          </a:p>
        </p:txBody>
      </p:sp>
      <p:sp>
        <p:nvSpPr>
          <p:cNvPr id="7" name="TextBox 6">
            <a:extLst>
              <a:ext uri="{FF2B5EF4-FFF2-40B4-BE49-F238E27FC236}">
                <a16:creationId xmlns:a16="http://schemas.microsoft.com/office/drawing/2014/main" id="{AAD9992B-0987-4EAE-99B0-CA9BB9497EE4}"/>
              </a:ext>
            </a:extLst>
          </p:cNvPr>
          <p:cNvSpPr txBox="1"/>
          <p:nvPr/>
        </p:nvSpPr>
        <p:spPr>
          <a:xfrm>
            <a:off x="2655973" y="2952343"/>
            <a:ext cx="6556603" cy="584775"/>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How do children manage relationships?</a:t>
            </a:r>
            <a:endParaRPr lang="en-GB" sz="3200" dirty="0"/>
          </a:p>
        </p:txBody>
      </p:sp>
    </p:spTree>
    <p:extLst>
      <p:ext uri="{BB962C8B-B14F-4D97-AF65-F5344CB8AC3E}">
        <p14:creationId xmlns:p14="http://schemas.microsoft.com/office/powerpoint/2010/main" val="2478669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452C3-94D7-41F5-9A9E-213DB106663F}"/>
              </a:ext>
            </a:extLst>
          </p:cNvPr>
          <p:cNvSpPr>
            <a:spLocks noGrp="1"/>
          </p:cNvSpPr>
          <p:nvPr>
            <p:ph type="title"/>
          </p:nvPr>
        </p:nvSpPr>
        <p:spPr>
          <a:xfrm>
            <a:off x="1298070" y="249062"/>
            <a:ext cx="9595859" cy="682625"/>
          </a:xfrm>
          <a:noFill/>
        </p:spPr>
        <p:txBody>
          <a:bodyPr>
            <a:norm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Session 9: How do children manage relationships? </a:t>
            </a:r>
            <a:endParaRPr lang="en-GB" sz="3200" dirty="0"/>
          </a:p>
        </p:txBody>
      </p:sp>
      <p:graphicFrame>
        <p:nvGraphicFramePr>
          <p:cNvPr id="6" name="Content Placeholder 5">
            <a:extLst>
              <a:ext uri="{FF2B5EF4-FFF2-40B4-BE49-F238E27FC236}">
                <a16:creationId xmlns:a16="http://schemas.microsoft.com/office/drawing/2014/main" id="{A3E45A22-46A7-4C9B-B6A0-EE5E8D096523}"/>
              </a:ext>
            </a:extLst>
          </p:cNvPr>
          <p:cNvGraphicFramePr>
            <a:graphicFrameLocks noGrp="1"/>
          </p:cNvGraphicFramePr>
          <p:nvPr>
            <p:ph idx="1"/>
            <p:extLst>
              <p:ext uri="{D42A27DB-BD31-4B8C-83A1-F6EECF244321}">
                <p14:modId xmlns:p14="http://schemas.microsoft.com/office/powerpoint/2010/main" val="1295845719"/>
              </p:ext>
            </p:extLst>
          </p:nvPr>
        </p:nvGraphicFramePr>
        <p:xfrm>
          <a:off x="1232694" y="1361725"/>
          <a:ext cx="9726609" cy="4134549"/>
        </p:xfrm>
        <a:graphic>
          <a:graphicData uri="http://schemas.openxmlformats.org/drawingml/2006/table">
            <a:tbl>
              <a:tblPr firstRow="1" firstCol="1" bandRow="1"/>
              <a:tblGrid>
                <a:gridCol w="9726609">
                  <a:extLst>
                    <a:ext uri="{9D8B030D-6E8A-4147-A177-3AD203B41FA5}">
                      <a16:colId xmlns:a16="http://schemas.microsoft.com/office/drawing/2014/main" val="791970105"/>
                    </a:ext>
                  </a:extLst>
                </a:gridCol>
              </a:tblGrid>
              <a:tr h="0">
                <a:tc>
                  <a:txBody>
                    <a:bodyPr/>
                    <a:lstStyle/>
                    <a:p>
                      <a:pPr marL="283845">
                        <a:lnSpc>
                          <a:spcPct val="107000"/>
                        </a:lnSpc>
                        <a:spcAft>
                          <a:spcPts val="0"/>
                        </a:spcAft>
                      </a:pPr>
                      <a:r>
                        <a:rPr lang="en-GB" sz="2800" b="1" dirty="0">
                          <a:effectLst/>
                          <a:latin typeface="Arial Narrow" panose="020B0606020202030204" pitchFamily="34" charset="0"/>
                          <a:ea typeface="Calibri" panose="020F0502020204030204" pitchFamily="34" charset="0"/>
                          <a:cs typeface="Arial" panose="020B0604020202020204" pitchFamily="34" charset="0"/>
                        </a:rPr>
                        <a:t>Aims to: </a:t>
                      </a:r>
                    </a:p>
                    <a:p>
                      <a:pPr marL="283845">
                        <a:lnSpc>
                          <a:spcPct val="107000"/>
                        </a:lnSpc>
                        <a:spcAft>
                          <a:spcPts val="0"/>
                        </a:spcAft>
                      </a:pPr>
                      <a:endParaRPr lang="en-GB" sz="2800" b="1" dirty="0">
                        <a:effectLst/>
                        <a:latin typeface="Arial Narrow" panose="020B0606020202030204" pitchFamily="34" charset="0"/>
                        <a:ea typeface="Calibri" panose="020F0502020204030204" pitchFamily="34" charset="0"/>
                        <a:cs typeface="Arial" panose="020B0604020202020204" pitchFamily="34" charset="0"/>
                      </a:endParaRPr>
                    </a:p>
                    <a:p>
                      <a:pPr marL="283845" indent="0">
                        <a:lnSpc>
                          <a:spcPct val="107000"/>
                        </a:lnSpc>
                        <a:spcAft>
                          <a:spcPts val="0"/>
                        </a:spcAft>
                        <a:buFont typeface="Arial" panose="020B0604020202020204" pitchFamily="34" charset="0"/>
                        <a:buNone/>
                      </a:pPr>
                      <a:r>
                        <a:rPr lang="en-GB" sz="2800" dirty="0">
                          <a:effectLst/>
                          <a:latin typeface="Arial Narrow" panose="020B0606020202030204" pitchFamily="34" charset="0"/>
                          <a:ea typeface="Calibri" panose="020F0502020204030204" pitchFamily="34" charset="0"/>
                          <a:cs typeface="Arial" panose="020B0604020202020204" pitchFamily="34" charset="0"/>
                        </a:rPr>
                        <a:t>Explore the Government’s Respect for All Agenda </a:t>
                      </a:r>
                    </a:p>
                    <a:p>
                      <a:pPr marL="283845" indent="0">
                        <a:lnSpc>
                          <a:spcPct val="107000"/>
                        </a:lnSpc>
                        <a:spcAft>
                          <a:spcPts val="0"/>
                        </a:spcAft>
                        <a:buFont typeface="Arial" panose="020B0604020202020204" pitchFamily="34" charset="0"/>
                        <a:buNone/>
                      </a:pPr>
                      <a:endParaRPr lang="en-GB" sz="2800" dirty="0">
                        <a:effectLst/>
                        <a:latin typeface="Arial Narrow" panose="020B0606020202030204" pitchFamily="34" charset="0"/>
                        <a:ea typeface="Calibri" panose="020F0502020204030204" pitchFamily="34" charset="0"/>
                        <a:cs typeface="Arial" panose="020B0604020202020204" pitchFamily="34" charset="0"/>
                      </a:endParaRPr>
                    </a:p>
                    <a:p>
                      <a:pPr marL="283845" indent="0">
                        <a:lnSpc>
                          <a:spcPct val="107000"/>
                        </a:lnSpc>
                        <a:spcAft>
                          <a:spcPts val="0"/>
                        </a:spcAft>
                        <a:buFont typeface="Arial" panose="020B0604020202020204" pitchFamily="34" charset="0"/>
                        <a:buNone/>
                      </a:pPr>
                      <a:r>
                        <a:rPr lang="en-GB" sz="2800" dirty="0">
                          <a:effectLst/>
                          <a:latin typeface="Arial Narrow" panose="020B0606020202030204" pitchFamily="34" charset="0"/>
                          <a:ea typeface="Calibri" panose="020F0502020204030204" pitchFamily="34" charset="0"/>
                          <a:cs typeface="Arial" panose="020B0604020202020204" pitchFamily="34" charset="0"/>
                        </a:rPr>
                        <a:t>Identify the difference and impact of bullying and peer pressure</a:t>
                      </a:r>
                    </a:p>
                    <a:p>
                      <a:pPr marL="283845" indent="0">
                        <a:lnSpc>
                          <a:spcPct val="107000"/>
                        </a:lnSpc>
                        <a:spcAft>
                          <a:spcPts val="0"/>
                        </a:spcAft>
                        <a:buFont typeface="Arial" panose="020B0604020202020204" pitchFamily="34" charset="0"/>
                        <a:buNone/>
                      </a:pPr>
                      <a:endParaRPr lang="en-GB" sz="2800" dirty="0">
                        <a:effectLst/>
                        <a:latin typeface="Arial Narrow" panose="020B0606020202030204" pitchFamily="34" charset="0"/>
                        <a:ea typeface="Calibri" panose="020F0502020204030204" pitchFamily="34" charset="0"/>
                        <a:cs typeface="Arial" panose="020B0604020202020204" pitchFamily="34" charset="0"/>
                      </a:endParaRPr>
                    </a:p>
                    <a:p>
                      <a:pPr marL="283845" indent="0">
                        <a:lnSpc>
                          <a:spcPct val="107000"/>
                        </a:lnSpc>
                        <a:spcAft>
                          <a:spcPts val="0"/>
                        </a:spcAft>
                        <a:buFont typeface="Arial" panose="020B0604020202020204" pitchFamily="34" charset="0"/>
                        <a:buNone/>
                      </a:pPr>
                      <a:r>
                        <a:rPr lang="en-GB" sz="2800" dirty="0">
                          <a:effectLst/>
                          <a:latin typeface="Arial Narrow" panose="020B0606020202030204" pitchFamily="34" charset="0"/>
                          <a:ea typeface="Calibri" panose="020F0502020204030204" pitchFamily="34" charset="0"/>
                          <a:cs typeface="Arial" panose="020B0604020202020204" pitchFamily="34" charset="0"/>
                        </a:rPr>
                        <a:t>Establish the importance of being able to talk to someone in order to stop bullying</a:t>
                      </a:r>
                    </a:p>
                    <a:p>
                      <a:pPr marL="283845">
                        <a:lnSpc>
                          <a:spcPct val="107000"/>
                        </a:lnSpc>
                        <a:spcAft>
                          <a:spcPts val="0"/>
                        </a:spcAft>
                      </a:pPr>
                      <a:endParaRPr lang="en-GB" sz="32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091275201"/>
                  </a:ext>
                </a:extLst>
              </a:tr>
            </a:tbl>
          </a:graphicData>
        </a:graphic>
      </p:graphicFrame>
      <p:sp>
        <p:nvSpPr>
          <p:cNvPr id="4" name="Footer Placeholder 3">
            <a:extLst>
              <a:ext uri="{FF2B5EF4-FFF2-40B4-BE49-F238E27FC236}">
                <a16:creationId xmlns:a16="http://schemas.microsoft.com/office/drawing/2014/main" id="{B48DBA57-D0CB-4897-A2F1-C92AE6585418}"/>
              </a:ext>
            </a:extLst>
          </p:cNvPr>
          <p:cNvSpPr>
            <a:spLocks noGrp="1"/>
          </p:cNvSpPr>
          <p:nvPr>
            <p:ph type="ftr" sz="quarter" idx="11"/>
          </p:nvPr>
        </p:nvSpPr>
        <p:spPr/>
        <p:txBody>
          <a:bodyPr/>
          <a:lstStyle/>
          <a:p>
            <a:r>
              <a:rPr lang="en-GB"/>
              <a:t>Playback Learning Academy</a:t>
            </a:r>
            <a:endParaRPr lang="en-GB" dirty="0"/>
          </a:p>
        </p:txBody>
      </p:sp>
    </p:spTree>
    <p:extLst>
      <p:ext uri="{BB962C8B-B14F-4D97-AF65-F5344CB8AC3E}">
        <p14:creationId xmlns:p14="http://schemas.microsoft.com/office/powerpoint/2010/main" val="39816456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A2E4E8C-4C6A-4454-A46E-9C92D147FEB2}"/>
              </a:ext>
            </a:extLst>
          </p:cNvPr>
          <p:cNvSpPr>
            <a:spLocks noGrp="1"/>
          </p:cNvSpPr>
          <p:nvPr>
            <p:ph type="ftr" sz="quarter" idx="11"/>
          </p:nvPr>
        </p:nvSpPr>
        <p:spPr/>
        <p:txBody>
          <a:bodyPr/>
          <a:lstStyle/>
          <a:p>
            <a:r>
              <a:rPr lang="en-GB"/>
              <a:t>Playback Learning Academy</a:t>
            </a:r>
            <a:endParaRPr lang="en-GB" dirty="0"/>
          </a:p>
        </p:txBody>
      </p:sp>
      <p:sp>
        <p:nvSpPr>
          <p:cNvPr id="3" name="Rectangle 2">
            <a:extLst>
              <a:ext uri="{FF2B5EF4-FFF2-40B4-BE49-F238E27FC236}">
                <a16:creationId xmlns:a16="http://schemas.microsoft.com/office/drawing/2014/main" id="{A9F6D9E9-56A8-4ABC-AC87-767F1417C903}"/>
              </a:ext>
            </a:extLst>
          </p:cNvPr>
          <p:cNvSpPr/>
          <p:nvPr/>
        </p:nvSpPr>
        <p:spPr>
          <a:xfrm>
            <a:off x="1305127" y="1143726"/>
            <a:ext cx="9581745" cy="4570547"/>
          </a:xfrm>
          <a:prstGeom prst="rect">
            <a:avLst/>
          </a:prstGeom>
          <a:solidFill>
            <a:schemeClr val="accent6">
              <a:lumMod val="20000"/>
              <a:lumOff val="80000"/>
            </a:schemeClr>
          </a:solidFill>
        </p:spPr>
        <p:txBody>
          <a:bodyPr wrap="square">
            <a:spAutoFit/>
          </a:bodyPr>
          <a:lstStyle/>
          <a:p>
            <a:pPr>
              <a:lnSpc>
                <a:spcPct val="107000"/>
              </a:lnSpc>
              <a:spcAft>
                <a:spcPts val="800"/>
              </a:spcAft>
            </a:pPr>
            <a:endParaRPr lang="en-GB" sz="3600"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spcAft>
                <a:spcPts val="800"/>
              </a:spcAft>
            </a:pPr>
            <a:endParaRPr lang="en-GB" sz="3600" dirty="0">
              <a:latin typeface="Arial Narrow" panose="020B0606020202030204" pitchFamily="34" charset="0"/>
              <a:ea typeface="Calibri" panose="020F0502020204030204" pitchFamily="34" charset="0"/>
              <a:cs typeface="Arial" panose="020B0604020202020204" pitchFamily="34" charset="0"/>
            </a:endParaRPr>
          </a:p>
          <a:p>
            <a:pPr algn="ctr">
              <a:lnSpc>
                <a:spcPct val="107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Discuss the </a:t>
            </a:r>
            <a:r>
              <a:rPr lang="en-GB" sz="2800" b="1" dirty="0">
                <a:latin typeface="Arial Narrow" panose="020B0606020202030204" pitchFamily="34" charset="0"/>
                <a:ea typeface="Calibri" panose="020F0502020204030204" pitchFamily="34" charset="0"/>
                <a:cs typeface="Arial" panose="020B0604020202020204" pitchFamily="34" charset="0"/>
              </a:rPr>
              <a:t>Respect For All </a:t>
            </a:r>
            <a:r>
              <a:rPr lang="en-GB" sz="2800" dirty="0">
                <a:latin typeface="Arial Narrow" panose="020B0606020202030204" pitchFamily="34" charset="0"/>
                <a:ea typeface="Calibri" panose="020F0502020204030204" pitchFamily="34" charset="0"/>
                <a:cs typeface="Arial" panose="020B0604020202020204" pitchFamily="34" charset="0"/>
              </a:rPr>
              <a:t>Handout</a:t>
            </a:r>
          </a:p>
          <a:p>
            <a:pPr algn="ctr">
              <a:lnSpc>
                <a:spcPct val="107000"/>
              </a:lnSpc>
              <a:spcAft>
                <a:spcPts val="800"/>
              </a:spcAft>
            </a:pPr>
            <a:endParaRPr lang="en-GB" sz="3600" b="1" dirty="0">
              <a:latin typeface="Arial Narrow" panose="020B0606020202030204" pitchFamily="34" charset="0"/>
              <a:ea typeface="Calibri" panose="020F0502020204030204" pitchFamily="34" charset="0"/>
              <a:cs typeface="Arial" panose="020B0604020202020204" pitchFamily="34" charset="0"/>
            </a:endParaRPr>
          </a:p>
          <a:p>
            <a:pPr algn="ctr">
              <a:lnSpc>
                <a:spcPct val="107000"/>
              </a:lnSpc>
              <a:spcAft>
                <a:spcPts val="800"/>
              </a:spcAft>
            </a:pPr>
            <a:endParaRPr lang="en-GB" sz="3200" b="1"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spcAft>
                <a:spcPts val="800"/>
              </a:spcAft>
            </a:pPr>
            <a:r>
              <a:rPr lang="en-GB" b="1" i="1" dirty="0">
                <a:latin typeface="Arial Narrow" panose="020B0606020202030204" pitchFamily="34" charset="0"/>
              </a:rPr>
              <a:t>Source: PUBLICATION – GUIDANCE Respect for All: National approach to anti-bullying Published: 15th Nov 2017</a:t>
            </a:r>
            <a:endParaRPr lang="en-GB" b="1" dirty="0">
              <a:latin typeface="Arial Narrow" panose="020B0606020202030204" pitchFamily="34" charset="0"/>
            </a:endParaRPr>
          </a:p>
          <a:p>
            <a:pPr>
              <a:lnSpc>
                <a:spcPct val="107000"/>
              </a:lnSpc>
              <a:spcAft>
                <a:spcPts val="800"/>
              </a:spcAft>
            </a:pPr>
            <a:endParaRPr lang="en-GB" sz="3200" b="1" dirty="0">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Table 4">
            <a:extLst>
              <a:ext uri="{FF2B5EF4-FFF2-40B4-BE49-F238E27FC236}">
                <a16:creationId xmlns:a16="http://schemas.microsoft.com/office/drawing/2014/main" id="{128C0E67-CCA0-49DF-885E-63A0CF500E0C}"/>
              </a:ext>
            </a:extLst>
          </p:cNvPr>
          <p:cNvGraphicFramePr>
            <a:graphicFrameLocks noGrp="1"/>
          </p:cNvGraphicFramePr>
          <p:nvPr>
            <p:extLst>
              <p:ext uri="{D42A27DB-BD31-4B8C-83A1-F6EECF244321}">
                <p14:modId xmlns:p14="http://schemas.microsoft.com/office/powerpoint/2010/main" val="1082471251"/>
              </p:ext>
            </p:extLst>
          </p:nvPr>
        </p:nvGraphicFramePr>
        <p:xfrm>
          <a:off x="333271" y="213400"/>
          <a:ext cx="11525458" cy="579120"/>
        </p:xfrm>
        <a:graphic>
          <a:graphicData uri="http://schemas.openxmlformats.org/drawingml/2006/table">
            <a:tbl>
              <a:tblPr firstRow="1" bandRow="1">
                <a:tableStyleId>{5C22544A-7EE6-4342-B048-85BDC9FD1C3A}</a:tableStyleId>
              </a:tblPr>
              <a:tblGrid>
                <a:gridCol w="11525458">
                  <a:extLst>
                    <a:ext uri="{9D8B030D-6E8A-4147-A177-3AD203B41FA5}">
                      <a16:colId xmlns:a16="http://schemas.microsoft.com/office/drawing/2014/main" val="2204629157"/>
                    </a:ext>
                  </a:extLst>
                </a:gridCol>
              </a:tblGrid>
              <a:tr h="455332">
                <a:tc>
                  <a:txBody>
                    <a:bodyPr/>
                    <a:lstStyle/>
                    <a:p>
                      <a:pPr algn="ctr"/>
                      <a:r>
                        <a:rPr lang="en-GB" sz="3200" dirty="0">
                          <a:solidFill>
                            <a:schemeClr val="tx1"/>
                          </a:solidFill>
                        </a:rPr>
                        <a:t>Introduction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172898927"/>
                  </a:ext>
                </a:extLst>
              </a:tr>
            </a:tbl>
          </a:graphicData>
        </a:graphic>
      </p:graphicFrame>
    </p:spTree>
    <p:extLst>
      <p:ext uri="{BB962C8B-B14F-4D97-AF65-F5344CB8AC3E}">
        <p14:creationId xmlns:p14="http://schemas.microsoft.com/office/powerpoint/2010/main" val="2943735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EABC8EB-8F0B-460B-85CD-73B529E44B6B}"/>
              </a:ext>
            </a:extLst>
          </p:cNvPr>
          <p:cNvSpPr>
            <a:spLocks noGrp="1"/>
          </p:cNvSpPr>
          <p:nvPr>
            <p:ph type="ftr" sz="quarter" idx="11"/>
          </p:nvPr>
        </p:nvSpPr>
        <p:spPr/>
        <p:txBody>
          <a:bodyPr/>
          <a:lstStyle/>
          <a:p>
            <a:r>
              <a:rPr lang="en-GB"/>
              <a:t>Playback Learning Academy</a:t>
            </a:r>
            <a:endParaRPr lang="en-GB" dirty="0"/>
          </a:p>
        </p:txBody>
      </p:sp>
      <p:sp>
        <p:nvSpPr>
          <p:cNvPr id="3" name="Rectangle 2">
            <a:extLst>
              <a:ext uri="{FF2B5EF4-FFF2-40B4-BE49-F238E27FC236}">
                <a16:creationId xmlns:a16="http://schemas.microsoft.com/office/drawing/2014/main" id="{A46F3078-142E-4DBD-B9D5-E24F97DCA7E4}"/>
              </a:ext>
            </a:extLst>
          </p:cNvPr>
          <p:cNvSpPr/>
          <p:nvPr/>
        </p:nvSpPr>
        <p:spPr>
          <a:xfrm>
            <a:off x="1081387" y="1139314"/>
            <a:ext cx="10029217" cy="4411592"/>
          </a:xfrm>
          <a:prstGeom prst="rect">
            <a:avLst/>
          </a:prstGeom>
          <a:solidFill>
            <a:schemeClr val="accent6">
              <a:lumMod val="20000"/>
              <a:lumOff val="80000"/>
            </a:schemeClr>
          </a:solidFill>
        </p:spPr>
        <p:txBody>
          <a:bodyPr wrap="square">
            <a:spAutoFit/>
          </a:bodyPr>
          <a:lstStyle/>
          <a:p>
            <a:pPr>
              <a:lnSpc>
                <a:spcPct val="107000"/>
              </a:lnSpc>
              <a:spcAft>
                <a:spcPts val="800"/>
              </a:spcAft>
            </a:pPr>
            <a:r>
              <a:rPr lang="en-GB" sz="2800" b="1" dirty="0">
                <a:latin typeface="Arial Narrow" panose="020B0606020202030204" pitchFamily="34" charset="0"/>
                <a:ea typeface="Calibri" panose="020F0502020204030204" pitchFamily="34" charset="0"/>
                <a:cs typeface="Arial" panose="020B0604020202020204" pitchFamily="34" charset="0"/>
              </a:rPr>
              <a:t>Bullying: </a:t>
            </a:r>
            <a:r>
              <a:rPr lang="en-GB" sz="2800" dirty="0">
                <a:latin typeface="Arial Narrow" panose="020B0606020202030204" pitchFamily="34" charset="0"/>
                <a:ea typeface="Calibri" panose="020F0502020204030204" pitchFamily="34" charset="0"/>
                <a:cs typeface="Arial" panose="020B0604020202020204" pitchFamily="34" charset="0"/>
              </a:rPr>
              <a:t>describes a wide range of behaviours that can have an impact on a person’s property, body, feelings, relationships, reputation and social status.</a:t>
            </a:r>
          </a:p>
          <a:p>
            <a:pPr>
              <a:lnSpc>
                <a:spcPct val="107000"/>
              </a:lnSpc>
              <a:spcAft>
                <a:spcPts val="800"/>
              </a:spcAft>
            </a:pPr>
            <a:r>
              <a:rPr lang="en-GB" sz="2800" b="1" dirty="0">
                <a:latin typeface="Arial Narrow" panose="020B0606020202030204" pitchFamily="34" charset="0"/>
                <a:ea typeface="Calibri" panose="020F0502020204030204" pitchFamily="34" charset="0"/>
                <a:cs typeface="Arial" panose="020B0604020202020204" pitchFamily="34" charset="0"/>
              </a:rPr>
              <a:t>Bullying</a:t>
            </a:r>
            <a:r>
              <a:rPr lang="en-GB" sz="2800" dirty="0">
                <a:latin typeface="Arial Narrow" panose="020B0606020202030204" pitchFamily="34" charset="0"/>
                <a:ea typeface="Calibri" panose="020F0502020204030204" pitchFamily="34" charset="0"/>
                <a:cs typeface="Arial" panose="020B0604020202020204" pitchFamily="34" charset="0"/>
              </a:rPr>
              <a:t> refers to both behaviour and impact; the impact is on a person's capacity to feel in control of themselves. This is what we term as their sense of 'agency’. </a:t>
            </a:r>
          </a:p>
          <a:p>
            <a:pPr>
              <a:lnSpc>
                <a:spcPct val="107000"/>
              </a:lnSpc>
              <a:spcAft>
                <a:spcPts val="800"/>
              </a:spcAft>
            </a:pPr>
            <a:r>
              <a:rPr lang="en-GB" sz="2800" b="1" dirty="0">
                <a:latin typeface="Arial Narrow" panose="020B0606020202030204" pitchFamily="34" charset="0"/>
                <a:ea typeface="Calibri" panose="020F0502020204030204" pitchFamily="34" charset="0"/>
                <a:cs typeface="Arial" panose="020B0604020202020204" pitchFamily="34" charset="0"/>
              </a:rPr>
              <a:t>Bullying</a:t>
            </a:r>
            <a:r>
              <a:rPr lang="en-GB" sz="2800" dirty="0">
                <a:latin typeface="Arial Narrow" panose="020B0606020202030204" pitchFamily="34" charset="0"/>
                <a:ea typeface="Calibri" panose="020F0502020204030204" pitchFamily="34" charset="0"/>
                <a:cs typeface="Arial" panose="020B0604020202020204" pitchFamily="34" charset="0"/>
              </a:rPr>
              <a:t> takes place in the context of relationships; it is behaviour that can make people feel hurt, threatened, frightened and left out. This behaviour happens face to face and online.</a:t>
            </a:r>
          </a:p>
        </p:txBody>
      </p:sp>
      <p:sp>
        <p:nvSpPr>
          <p:cNvPr id="4" name="TextBox 3">
            <a:extLst>
              <a:ext uri="{FF2B5EF4-FFF2-40B4-BE49-F238E27FC236}">
                <a16:creationId xmlns:a16="http://schemas.microsoft.com/office/drawing/2014/main" id="{C3CF592E-3398-48E3-8936-D918559E0BD8}"/>
              </a:ext>
            </a:extLst>
          </p:cNvPr>
          <p:cNvSpPr txBox="1"/>
          <p:nvPr/>
        </p:nvSpPr>
        <p:spPr>
          <a:xfrm>
            <a:off x="4593822" y="136525"/>
            <a:ext cx="3004349" cy="861774"/>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What is Bullying?</a:t>
            </a:r>
            <a:endParaRPr lang="en-GB" sz="3200" dirty="0">
              <a:latin typeface="Arial Narrow" panose="020B0606020202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33532858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EABC8EB-8F0B-460B-85CD-73B529E44B6B}"/>
              </a:ext>
            </a:extLst>
          </p:cNvPr>
          <p:cNvSpPr>
            <a:spLocks noGrp="1"/>
          </p:cNvSpPr>
          <p:nvPr>
            <p:ph type="ftr" sz="quarter" idx="11"/>
          </p:nvPr>
        </p:nvSpPr>
        <p:spPr/>
        <p:txBody>
          <a:bodyPr/>
          <a:lstStyle/>
          <a:p>
            <a:r>
              <a:rPr lang="en-GB"/>
              <a:t>Playback Learning Academy</a:t>
            </a:r>
            <a:endParaRPr lang="en-GB" dirty="0"/>
          </a:p>
        </p:txBody>
      </p:sp>
      <p:sp>
        <p:nvSpPr>
          <p:cNvPr id="3" name="Rectangle 2">
            <a:extLst>
              <a:ext uri="{FF2B5EF4-FFF2-40B4-BE49-F238E27FC236}">
                <a16:creationId xmlns:a16="http://schemas.microsoft.com/office/drawing/2014/main" id="{A46F3078-142E-4DBD-B9D5-E24F97DCA7E4}"/>
              </a:ext>
            </a:extLst>
          </p:cNvPr>
          <p:cNvSpPr/>
          <p:nvPr/>
        </p:nvSpPr>
        <p:spPr>
          <a:xfrm>
            <a:off x="1421453" y="1495880"/>
            <a:ext cx="9542834" cy="3784819"/>
          </a:xfrm>
          <a:prstGeom prst="rect">
            <a:avLst/>
          </a:prstGeom>
          <a:solidFill>
            <a:schemeClr val="accent6">
              <a:lumMod val="20000"/>
              <a:lumOff val="80000"/>
            </a:schemeClr>
          </a:solidFill>
        </p:spPr>
        <p:txBody>
          <a:bodyPr wrap="square">
            <a:spAutoFit/>
          </a:bodyPr>
          <a:lstStyle/>
          <a:p>
            <a:pPr>
              <a:lnSpc>
                <a:spcPct val="107000"/>
              </a:lnSpc>
              <a:spcAft>
                <a:spcPts val="800"/>
              </a:spcAft>
            </a:pPr>
            <a:r>
              <a:rPr lang="en-GB" sz="2800" b="1" dirty="0">
                <a:latin typeface="Arial Narrow" panose="020B0606020202030204" pitchFamily="34" charset="0"/>
                <a:ea typeface="Calibri" panose="020F0502020204030204" pitchFamily="34" charset="0"/>
                <a:cs typeface="Arial" panose="020B0604020202020204" pitchFamily="34" charset="0"/>
              </a:rPr>
              <a:t>Bullying</a:t>
            </a:r>
            <a:r>
              <a:rPr lang="en-GB" sz="2800" dirty="0">
                <a:latin typeface="Arial Narrow" panose="020B0606020202030204" pitchFamily="34" charset="0"/>
                <a:ea typeface="Calibri" panose="020F0502020204030204" pitchFamily="34" charset="0"/>
                <a:cs typeface="Arial" panose="020B0604020202020204" pitchFamily="34" charset="0"/>
              </a:rPr>
              <a:t> is behaviour that can harm people physically or emotionally and, although the actual behaviour may not be repeated, the threat may be sustained over time, typically by actions, looks, messages, confrontations, physical interventions, or the fear of these.</a:t>
            </a:r>
          </a:p>
          <a:p>
            <a:pPr>
              <a:lnSpc>
                <a:spcPct val="107000"/>
              </a:lnSpc>
              <a:spcAft>
                <a:spcPts val="800"/>
              </a:spcAft>
            </a:pPr>
            <a:endParaRPr lang="en-GB" sz="3200"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spcAft>
                <a:spcPts val="800"/>
              </a:spcAft>
            </a:pPr>
            <a:endParaRPr lang="en-GB" sz="3200"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spcAft>
                <a:spcPts val="800"/>
              </a:spcAft>
            </a:pPr>
            <a:endParaRPr lang="en-GB" sz="3200" dirty="0">
              <a:latin typeface="Arial Narrow" panose="020B0606020202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AED92DC4-5D98-4B7C-9D41-33780D97A85E}"/>
              </a:ext>
            </a:extLst>
          </p:cNvPr>
          <p:cNvSpPr txBox="1"/>
          <p:nvPr/>
        </p:nvSpPr>
        <p:spPr>
          <a:xfrm>
            <a:off x="4690695" y="226681"/>
            <a:ext cx="3004349" cy="861774"/>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What is Bullying?</a:t>
            </a:r>
          </a:p>
          <a:p>
            <a:endParaRPr lang="en-GB" dirty="0"/>
          </a:p>
        </p:txBody>
      </p:sp>
    </p:spTree>
    <p:extLst>
      <p:ext uri="{BB962C8B-B14F-4D97-AF65-F5344CB8AC3E}">
        <p14:creationId xmlns:p14="http://schemas.microsoft.com/office/powerpoint/2010/main" val="24347080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CAD68BF-9E5E-4585-AA15-8512EBBD327A}"/>
              </a:ext>
            </a:extLst>
          </p:cNvPr>
          <p:cNvSpPr>
            <a:spLocks noGrp="1"/>
          </p:cNvSpPr>
          <p:nvPr>
            <p:ph type="ftr" sz="quarter" idx="11"/>
          </p:nvPr>
        </p:nvSpPr>
        <p:spPr/>
        <p:txBody>
          <a:bodyPr/>
          <a:lstStyle/>
          <a:p>
            <a:r>
              <a:rPr lang="en-GB"/>
              <a:t>Playback Learning Academy</a:t>
            </a:r>
            <a:endParaRPr lang="en-GB" dirty="0"/>
          </a:p>
        </p:txBody>
      </p:sp>
      <p:sp>
        <p:nvSpPr>
          <p:cNvPr id="4" name="Rectangle 3">
            <a:extLst>
              <a:ext uri="{FF2B5EF4-FFF2-40B4-BE49-F238E27FC236}">
                <a16:creationId xmlns:a16="http://schemas.microsoft.com/office/drawing/2014/main" id="{B4BEAE0D-3CB3-4AD1-AC10-8CCBA56CAB56}"/>
              </a:ext>
            </a:extLst>
          </p:cNvPr>
          <p:cNvSpPr/>
          <p:nvPr/>
        </p:nvSpPr>
        <p:spPr>
          <a:xfrm>
            <a:off x="1392393" y="1173474"/>
            <a:ext cx="9688749" cy="3999941"/>
          </a:xfrm>
          <a:prstGeom prst="rect">
            <a:avLst/>
          </a:prstGeom>
          <a:solidFill>
            <a:schemeClr val="accent6">
              <a:lumMod val="20000"/>
              <a:lumOff val="80000"/>
            </a:schemeClr>
          </a:solidFill>
        </p:spPr>
        <p:txBody>
          <a:bodyPr wrap="square">
            <a:spAutoFit/>
          </a:bodyPr>
          <a:lstStyle/>
          <a:p>
            <a:pPr>
              <a:lnSpc>
                <a:spcPct val="107000"/>
              </a:lnSpc>
              <a:spcAft>
                <a:spcPts val="800"/>
              </a:spcAft>
            </a:pPr>
            <a:endParaRPr lang="en-GB" dirty="0">
              <a:latin typeface="Arial Narrow" panose="020B0606020202030204" pitchFamily="34" charset="0"/>
              <a:ea typeface="Calibri" panose="020F0502020204030204" pitchFamily="34" charset="0"/>
              <a:cs typeface="Times New Roman" panose="02020603050405020304" pitchFamily="18" charset="0"/>
            </a:endParaRPr>
          </a:p>
          <a:p>
            <a:r>
              <a:rPr lang="en-GB" sz="2800" b="1" dirty="0">
                <a:latin typeface="Arial Narrow" panose="020B0606020202030204" pitchFamily="34" charset="0"/>
                <a:ea typeface="Calibri" panose="020F0502020204030204" pitchFamily="34" charset="0"/>
                <a:cs typeface="Arial" panose="020B0604020202020204" pitchFamily="34" charset="0"/>
              </a:rPr>
              <a:t>Peer Pressure: </a:t>
            </a:r>
            <a:r>
              <a:rPr lang="en-GB" sz="2800" dirty="0">
                <a:latin typeface="Arial Narrow" panose="020B0606020202030204" pitchFamily="34" charset="0"/>
                <a:ea typeface="Calibri" panose="020F0502020204030204" pitchFamily="34" charset="0"/>
                <a:cs typeface="Arial" panose="020B0604020202020204" pitchFamily="34" charset="0"/>
              </a:rPr>
              <a:t>(or Social Pressure) </a:t>
            </a:r>
          </a:p>
          <a:p>
            <a:endParaRPr lang="en-GB" sz="2800" dirty="0">
              <a:latin typeface="Arial Narrow" panose="020B0606020202030204" pitchFamily="34" charset="0"/>
              <a:ea typeface="Calibri" panose="020F0502020204030204" pitchFamily="34" charset="0"/>
              <a:cs typeface="Arial" panose="020B0604020202020204" pitchFamily="34" charset="0"/>
            </a:endParaRPr>
          </a:p>
          <a:p>
            <a:r>
              <a:rPr lang="en-GB" sz="2800" dirty="0">
                <a:latin typeface="Arial Narrow" panose="020B0606020202030204" pitchFamily="34" charset="0"/>
                <a:ea typeface="Calibri" panose="020F0502020204030204" pitchFamily="34" charset="0"/>
                <a:cs typeface="Arial" panose="020B0604020202020204" pitchFamily="34" charset="0"/>
              </a:rPr>
              <a:t>Is the discreet influence on pupils by peers, or the effect on an individual who gets encouraged to follow their peers by changing their attitudes, values or behaviours to conform with those influencing groups or individuals. </a:t>
            </a:r>
          </a:p>
          <a:p>
            <a:endParaRPr lang="en-GB" sz="2800" dirty="0">
              <a:latin typeface="Arial Narrow" panose="020B0606020202030204" pitchFamily="34" charset="0"/>
              <a:ea typeface="Calibri" panose="020F0502020204030204" pitchFamily="34" charset="0"/>
              <a:cs typeface="Arial" panose="020B0604020202020204" pitchFamily="34" charset="0"/>
            </a:endParaRPr>
          </a:p>
          <a:p>
            <a:endParaRPr lang="en-GB" sz="3200" dirty="0">
              <a:latin typeface="Arial Narrow" panose="020B0606020202030204" pitchFamily="34" charset="0"/>
              <a:ea typeface="Calibri" panose="020F0502020204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717076B4-DEB8-48C4-A4F3-4036F0076BE5}"/>
              </a:ext>
            </a:extLst>
          </p:cNvPr>
          <p:cNvSpPr txBox="1"/>
          <p:nvPr/>
        </p:nvSpPr>
        <p:spPr>
          <a:xfrm>
            <a:off x="5088352" y="136525"/>
            <a:ext cx="2015295" cy="861774"/>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Definitions </a:t>
            </a:r>
          </a:p>
          <a:p>
            <a:endParaRPr lang="en-GB" dirty="0"/>
          </a:p>
        </p:txBody>
      </p:sp>
    </p:spTree>
    <p:extLst>
      <p:ext uri="{BB962C8B-B14F-4D97-AF65-F5344CB8AC3E}">
        <p14:creationId xmlns:p14="http://schemas.microsoft.com/office/powerpoint/2010/main" val="4032971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A2E4E8C-4C6A-4454-A46E-9C92D147FEB2}"/>
              </a:ext>
            </a:extLst>
          </p:cNvPr>
          <p:cNvSpPr>
            <a:spLocks noGrp="1"/>
          </p:cNvSpPr>
          <p:nvPr>
            <p:ph type="ftr" sz="quarter" idx="11"/>
          </p:nvPr>
        </p:nvSpPr>
        <p:spPr/>
        <p:txBody>
          <a:bodyPr/>
          <a:lstStyle/>
          <a:p>
            <a:r>
              <a:rPr lang="en-GB"/>
              <a:t>Playback Learning Academy</a:t>
            </a:r>
            <a:endParaRPr lang="en-GB" dirty="0"/>
          </a:p>
        </p:txBody>
      </p:sp>
      <p:sp>
        <p:nvSpPr>
          <p:cNvPr id="4" name="Rectangle 3">
            <a:extLst>
              <a:ext uri="{FF2B5EF4-FFF2-40B4-BE49-F238E27FC236}">
                <a16:creationId xmlns:a16="http://schemas.microsoft.com/office/drawing/2014/main" id="{28C68625-5133-4006-A393-7B9E1CA00F1B}"/>
              </a:ext>
            </a:extLst>
          </p:cNvPr>
          <p:cNvSpPr/>
          <p:nvPr/>
        </p:nvSpPr>
        <p:spPr>
          <a:xfrm>
            <a:off x="1560442" y="1207725"/>
            <a:ext cx="9435830" cy="3785652"/>
          </a:xfrm>
          <a:prstGeom prst="rect">
            <a:avLst/>
          </a:prstGeom>
          <a:solidFill>
            <a:schemeClr val="accent6">
              <a:lumMod val="20000"/>
              <a:lumOff val="80000"/>
            </a:schemeClr>
          </a:solidFill>
        </p:spPr>
        <p:txBody>
          <a:bodyPr wrap="square">
            <a:spAutoFit/>
          </a:bodyPr>
          <a:lstStyle/>
          <a:p>
            <a:endParaRPr lang="en-GB" sz="3600" b="1" dirty="0">
              <a:latin typeface="Arial Narrow" panose="020B0606020202030204" pitchFamily="34" charset="0"/>
            </a:endParaRPr>
          </a:p>
          <a:p>
            <a:r>
              <a:rPr lang="en-GB" sz="2800" dirty="0">
                <a:latin typeface="Arial Narrow" panose="020B0606020202030204" pitchFamily="34" charset="0"/>
              </a:rPr>
              <a:t>The effects of peer pressure and bullying</a:t>
            </a:r>
          </a:p>
          <a:p>
            <a:endParaRPr lang="en-GB" sz="2800" dirty="0">
              <a:latin typeface="Arial Narrow" panose="020B0606020202030204" pitchFamily="34" charset="0"/>
            </a:endParaRPr>
          </a:p>
          <a:p>
            <a:endParaRPr lang="en-GB" sz="2800" dirty="0">
              <a:latin typeface="Arial Narrow" panose="020B0606020202030204" pitchFamily="34" charset="0"/>
            </a:endParaRPr>
          </a:p>
          <a:p>
            <a:r>
              <a:rPr lang="en-GB" sz="2800" dirty="0">
                <a:latin typeface="Arial Narrow" panose="020B0606020202030204" pitchFamily="34" charset="0"/>
              </a:rPr>
              <a:t>How we can address feelings of changing times/exclusion</a:t>
            </a:r>
          </a:p>
          <a:p>
            <a:endParaRPr lang="en-GB" sz="2800" dirty="0">
              <a:latin typeface="Arial Narrow" panose="020B0606020202030204" pitchFamily="34" charset="0"/>
            </a:endParaRPr>
          </a:p>
          <a:p>
            <a:endParaRPr lang="en-GB" sz="2800" dirty="0">
              <a:latin typeface="Arial Narrow" panose="020B0606020202030204" pitchFamily="34" charset="0"/>
            </a:endParaRPr>
          </a:p>
          <a:p>
            <a:endParaRPr lang="en-GB" sz="3600" dirty="0">
              <a:latin typeface="Arial Narrow" panose="020B0606020202030204" pitchFamily="34" charset="0"/>
            </a:endParaRPr>
          </a:p>
        </p:txBody>
      </p:sp>
      <p:sp>
        <p:nvSpPr>
          <p:cNvPr id="3" name="TextBox 2">
            <a:extLst>
              <a:ext uri="{FF2B5EF4-FFF2-40B4-BE49-F238E27FC236}">
                <a16:creationId xmlns:a16="http://schemas.microsoft.com/office/drawing/2014/main" id="{4B74299C-356A-4DF9-8244-A6B991852F4D}"/>
              </a:ext>
            </a:extLst>
          </p:cNvPr>
          <p:cNvSpPr txBox="1"/>
          <p:nvPr/>
        </p:nvSpPr>
        <p:spPr>
          <a:xfrm>
            <a:off x="5301551" y="136525"/>
            <a:ext cx="1588897" cy="861774"/>
          </a:xfrm>
          <a:prstGeom prst="rect">
            <a:avLst/>
          </a:prstGeom>
          <a:noFill/>
        </p:spPr>
        <p:txBody>
          <a:bodyPr wrap="none" rtlCol="0">
            <a:spAutoFit/>
          </a:bodyPr>
          <a:lstStyle/>
          <a:p>
            <a:r>
              <a:rPr lang="en-GB" sz="3200" b="1" dirty="0">
                <a:latin typeface="Arial Narrow" panose="020B0606020202030204" pitchFamily="34" charset="0"/>
              </a:rPr>
              <a:t>Discuss:</a:t>
            </a:r>
          </a:p>
          <a:p>
            <a:endParaRPr lang="en-GB" dirty="0"/>
          </a:p>
        </p:txBody>
      </p:sp>
    </p:spTree>
    <p:extLst>
      <p:ext uri="{BB962C8B-B14F-4D97-AF65-F5344CB8AC3E}">
        <p14:creationId xmlns:p14="http://schemas.microsoft.com/office/powerpoint/2010/main" val="3856148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62A7DBD-7185-4182-B45A-C0EE7F4C611C}"/>
              </a:ext>
            </a:extLst>
          </p:cNvPr>
          <p:cNvSpPr>
            <a:spLocks noGrp="1"/>
          </p:cNvSpPr>
          <p:nvPr>
            <p:ph type="ftr" sz="quarter" idx="11"/>
          </p:nvPr>
        </p:nvSpPr>
        <p:spPr/>
        <p:txBody>
          <a:bodyPr/>
          <a:lstStyle/>
          <a:p>
            <a:r>
              <a:rPr lang="en-GB"/>
              <a:t>Playback Learning Academy</a:t>
            </a:r>
            <a:endParaRPr lang="en-GB" dirty="0"/>
          </a:p>
        </p:txBody>
      </p:sp>
      <p:sp>
        <p:nvSpPr>
          <p:cNvPr id="3" name="Rectangle 2">
            <a:extLst>
              <a:ext uri="{FF2B5EF4-FFF2-40B4-BE49-F238E27FC236}">
                <a16:creationId xmlns:a16="http://schemas.microsoft.com/office/drawing/2014/main" id="{1D783746-A42E-4D90-9603-77C0569A16F4}"/>
              </a:ext>
            </a:extLst>
          </p:cNvPr>
          <p:cNvSpPr/>
          <p:nvPr/>
        </p:nvSpPr>
        <p:spPr>
          <a:xfrm>
            <a:off x="1297423" y="1106590"/>
            <a:ext cx="9597148" cy="4445769"/>
          </a:xfrm>
          <a:prstGeom prst="rect">
            <a:avLst/>
          </a:prstGeom>
          <a:solidFill>
            <a:schemeClr val="accent6">
              <a:lumMod val="20000"/>
              <a:lumOff val="80000"/>
            </a:schemeClr>
          </a:solidFill>
        </p:spPr>
        <p:txBody>
          <a:bodyPr wrap="square">
            <a:spAutoFit/>
          </a:bodyPr>
          <a:lstStyle/>
          <a:p>
            <a:pPr>
              <a:lnSpc>
                <a:spcPct val="107000"/>
              </a:lnSpc>
              <a:spcAft>
                <a:spcPts val="800"/>
              </a:spcAft>
            </a:pPr>
            <a:endParaRPr lang="en-GB" sz="1200"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pPr>
            <a:r>
              <a:rPr lang="en-GB" sz="2800" dirty="0">
                <a:latin typeface="Arial Narrow" panose="020B0606020202030204" pitchFamily="34" charset="0"/>
                <a:ea typeface="Calibri" panose="020F0502020204030204" pitchFamily="34" charset="0"/>
                <a:cs typeface="Arial" panose="020B0604020202020204" pitchFamily="34" charset="0"/>
              </a:rPr>
              <a:t>Being called names, teased, put down or threatened face to face/online</a:t>
            </a:r>
          </a:p>
          <a:p>
            <a:pPr>
              <a:lnSpc>
                <a:spcPct val="107000"/>
              </a:lnSpc>
            </a:pP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pPr>
            <a:r>
              <a:rPr lang="en-GB" sz="2800" dirty="0">
                <a:latin typeface="Arial Narrow" panose="020B0606020202030204" pitchFamily="34" charset="0"/>
                <a:ea typeface="Calibri" panose="020F0502020204030204" pitchFamily="34" charset="0"/>
                <a:cs typeface="Arial" panose="020B0604020202020204" pitchFamily="34" charset="0"/>
              </a:rPr>
              <a:t>Being hit, tripped, pushed or kicked</a:t>
            </a:r>
          </a:p>
          <a:p>
            <a:pPr>
              <a:lnSpc>
                <a:spcPct val="107000"/>
              </a:lnSpc>
            </a:pP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pPr>
            <a:r>
              <a:rPr lang="en-GB" sz="2800" dirty="0">
                <a:latin typeface="Arial Narrow" panose="020B0606020202030204" pitchFamily="34" charset="0"/>
                <a:ea typeface="Calibri" panose="020F0502020204030204" pitchFamily="34" charset="0"/>
                <a:cs typeface="Times New Roman" panose="02020603050405020304" pitchFamily="18" charset="0"/>
              </a:rPr>
              <a:t>H</a:t>
            </a:r>
            <a:r>
              <a:rPr lang="en-GB" sz="2800" dirty="0">
                <a:latin typeface="Arial Narrow" panose="020B0606020202030204" pitchFamily="34" charset="0"/>
                <a:ea typeface="Calibri" panose="020F0502020204030204" pitchFamily="34" charset="0"/>
                <a:cs typeface="Arial" panose="020B0604020202020204" pitchFamily="34" charset="0"/>
              </a:rPr>
              <a:t>aving belongings taken or damaged</a:t>
            </a:r>
          </a:p>
          <a:p>
            <a:pPr>
              <a:lnSpc>
                <a:spcPct val="107000"/>
              </a:lnSpc>
            </a:pP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pPr>
            <a:r>
              <a:rPr lang="en-GB" sz="2800" dirty="0">
                <a:latin typeface="Arial Narrow" panose="020B0606020202030204" pitchFamily="34" charset="0"/>
                <a:ea typeface="Calibri" panose="020F0502020204030204" pitchFamily="34" charset="0"/>
                <a:cs typeface="Arial" panose="020B0604020202020204" pitchFamily="34" charset="0"/>
              </a:rPr>
              <a:t>Being ignored, left out or having rumours spread about you (face-to-face and/or online)</a:t>
            </a: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marL="342900" indent="-342900">
              <a:lnSpc>
                <a:spcPct val="107000"/>
              </a:lnSpc>
              <a:buFont typeface="Symbol" panose="05050102010706020507" pitchFamily="18" charset="2"/>
              <a:buChar char=""/>
            </a:pPr>
            <a:endParaRPr lang="en-GB" sz="2400" dirty="0">
              <a:latin typeface="Arial Narrow" panose="020B0606020202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8FDAD9E3-060C-4399-BBB3-991D15C70A4C}"/>
              </a:ext>
            </a:extLst>
          </p:cNvPr>
          <p:cNvSpPr txBox="1"/>
          <p:nvPr/>
        </p:nvSpPr>
        <p:spPr>
          <a:xfrm>
            <a:off x="3462905" y="136525"/>
            <a:ext cx="5266185" cy="861774"/>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Bullying behaviour can include:</a:t>
            </a:r>
          </a:p>
          <a:p>
            <a:endParaRPr lang="en-GB" dirty="0"/>
          </a:p>
        </p:txBody>
      </p:sp>
    </p:spTree>
    <p:extLst>
      <p:ext uri="{BB962C8B-B14F-4D97-AF65-F5344CB8AC3E}">
        <p14:creationId xmlns:p14="http://schemas.microsoft.com/office/powerpoint/2010/main" val="24829471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62A7DBD-7185-4182-B45A-C0EE7F4C611C}"/>
              </a:ext>
            </a:extLst>
          </p:cNvPr>
          <p:cNvSpPr>
            <a:spLocks noGrp="1"/>
          </p:cNvSpPr>
          <p:nvPr>
            <p:ph type="ftr" sz="quarter" idx="11"/>
          </p:nvPr>
        </p:nvSpPr>
        <p:spPr/>
        <p:txBody>
          <a:bodyPr/>
          <a:lstStyle/>
          <a:p>
            <a:r>
              <a:rPr lang="en-GB"/>
              <a:t>Playback Learning Academy</a:t>
            </a:r>
            <a:endParaRPr lang="en-GB" dirty="0"/>
          </a:p>
        </p:txBody>
      </p:sp>
      <p:sp>
        <p:nvSpPr>
          <p:cNvPr id="3" name="Rectangle 2">
            <a:extLst>
              <a:ext uri="{FF2B5EF4-FFF2-40B4-BE49-F238E27FC236}">
                <a16:creationId xmlns:a16="http://schemas.microsoft.com/office/drawing/2014/main" id="{1D783746-A42E-4D90-9603-77C0569A16F4}"/>
              </a:ext>
            </a:extLst>
          </p:cNvPr>
          <p:cNvSpPr/>
          <p:nvPr/>
        </p:nvSpPr>
        <p:spPr>
          <a:xfrm>
            <a:off x="1404349" y="1114694"/>
            <a:ext cx="9383297" cy="4987712"/>
          </a:xfrm>
          <a:prstGeom prst="rect">
            <a:avLst/>
          </a:prstGeom>
          <a:solidFill>
            <a:schemeClr val="accent6">
              <a:lumMod val="20000"/>
              <a:lumOff val="80000"/>
            </a:schemeClr>
          </a:solidFill>
        </p:spPr>
        <p:txBody>
          <a:bodyPr wrap="square">
            <a:spAutoFit/>
          </a:bodyPr>
          <a:lstStyle/>
          <a:p>
            <a:pPr>
              <a:lnSpc>
                <a:spcPct val="107000"/>
              </a:lnSpc>
            </a:pPr>
            <a:r>
              <a:rPr lang="en-GB" sz="2800" dirty="0">
                <a:latin typeface="Arial Narrow" panose="020B0606020202030204" pitchFamily="34" charset="0"/>
                <a:ea typeface="Calibri" panose="020F0502020204030204" pitchFamily="34" charset="0"/>
                <a:cs typeface="Arial" panose="020B0604020202020204" pitchFamily="34" charset="0"/>
              </a:rPr>
              <a:t>Sending abusive messages, pictures or images on social media, online gaming platforms </a:t>
            </a:r>
          </a:p>
          <a:p>
            <a:pPr>
              <a:lnSpc>
                <a:spcPct val="107000"/>
              </a:lnSpc>
            </a:pP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pPr>
            <a:r>
              <a:rPr lang="en-GB" sz="2800" dirty="0">
                <a:latin typeface="Arial Narrow" panose="020B0606020202030204" pitchFamily="34" charset="0"/>
                <a:ea typeface="Calibri" panose="020F0502020204030204" pitchFamily="34" charset="0"/>
                <a:cs typeface="Arial" panose="020B0604020202020204" pitchFamily="34" charset="0"/>
              </a:rPr>
              <a:t>Behaviour which makes people feel like they are not in control of themselves or their lives (face-to-face and/or online)</a:t>
            </a:r>
          </a:p>
          <a:p>
            <a:pPr>
              <a:lnSpc>
                <a:spcPct val="107000"/>
              </a:lnSpc>
            </a:pP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pPr>
            <a:r>
              <a:rPr lang="en-GB" sz="2800" dirty="0">
                <a:latin typeface="Arial Narrow" panose="020B0606020202030204" pitchFamily="34" charset="0"/>
                <a:ea typeface="Calibri" panose="020F0502020204030204" pitchFamily="34" charset="0"/>
                <a:cs typeface="Arial" panose="020B0604020202020204" pitchFamily="34" charset="0"/>
              </a:rPr>
              <a:t>Being targeted because of who you are or who you are perceived to be (face to face and/or online)</a:t>
            </a:r>
          </a:p>
          <a:p>
            <a:pPr>
              <a:lnSpc>
                <a:spcPct val="107000"/>
              </a:lnSpc>
            </a:pP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Prejudice-based bullying</a:t>
            </a: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1200" dirty="0">
              <a:latin typeface="Arial Narrow" panose="020B0606020202030204" pitchFamily="34" charset="0"/>
              <a:ea typeface="Calibri" panose="020F0502020204030204" pitchFamily="34" charset="0"/>
              <a:cs typeface="Arial" panose="020B0604020202020204" pitchFamily="34" charset="0"/>
            </a:endParaRPr>
          </a:p>
        </p:txBody>
      </p:sp>
      <p:sp>
        <p:nvSpPr>
          <p:cNvPr id="4" name="TextBox 3">
            <a:extLst>
              <a:ext uri="{FF2B5EF4-FFF2-40B4-BE49-F238E27FC236}">
                <a16:creationId xmlns:a16="http://schemas.microsoft.com/office/drawing/2014/main" id="{520C49DE-812E-4ADA-AFE5-1F3B628DEB87}"/>
              </a:ext>
            </a:extLst>
          </p:cNvPr>
          <p:cNvSpPr txBox="1"/>
          <p:nvPr/>
        </p:nvSpPr>
        <p:spPr>
          <a:xfrm>
            <a:off x="3462904" y="136525"/>
            <a:ext cx="5266185" cy="861774"/>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Bullying behaviour can include:</a:t>
            </a:r>
            <a:endParaRPr lang="en-GB" sz="3200" dirty="0">
              <a:latin typeface="Arial Narrow" panose="020B0606020202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2489415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83B65F9-1245-458B-8897-85C4E2DECC37}"/>
              </a:ext>
            </a:extLst>
          </p:cNvPr>
          <p:cNvSpPr>
            <a:spLocks noGrp="1"/>
          </p:cNvSpPr>
          <p:nvPr>
            <p:ph type="ftr" sz="quarter" idx="11"/>
          </p:nvPr>
        </p:nvSpPr>
        <p:spPr/>
        <p:txBody>
          <a:bodyPr/>
          <a:lstStyle/>
          <a:p>
            <a:r>
              <a:rPr lang="en-GB"/>
              <a:t>Playback Learning Academy</a:t>
            </a:r>
            <a:endParaRPr lang="en-GB" dirty="0"/>
          </a:p>
        </p:txBody>
      </p:sp>
      <p:sp>
        <p:nvSpPr>
          <p:cNvPr id="3" name="Rectangle 2">
            <a:extLst>
              <a:ext uri="{FF2B5EF4-FFF2-40B4-BE49-F238E27FC236}">
                <a16:creationId xmlns:a16="http://schemas.microsoft.com/office/drawing/2014/main" id="{390D8E2F-8DFE-4FDB-973F-047F528A4669}"/>
              </a:ext>
            </a:extLst>
          </p:cNvPr>
          <p:cNvSpPr/>
          <p:nvPr/>
        </p:nvSpPr>
        <p:spPr>
          <a:xfrm>
            <a:off x="1471812" y="1206133"/>
            <a:ext cx="9478593" cy="3760645"/>
          </a:xfrm>
          <a:prstGeom prst="rect">
            <a:avLst/>
          </a:prstGeom>
          <a:solidFill>
            <a:schemeClr val="accent6">
              <a:lumMod val="20000"/>
              <a:lumOff val="80000"/>
            </a:schemeClr>
          </a:solidFill>
        </p:spPr>
        <p:txBody>
          <a:bodyPr wrap="square">
            <a:spAutoFit/>
          </a:bodyPr>
          <a:lstStyle/>
          <a:p>
            <a:pPr>
              <a:lnSpc>
                <a:spcPct val="107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Be a result of prejudice that relates to perceived or actual differences. </a:t>
            </a:r>
          </a:p>
          <a:p>
            <a:pPr>
              <a:lnSpc>
                <a:spcPct val="107000"/>
              </a:lnSpc>
              <a:spcAft>
                <a:spcPts val="800"/>
              </a:spcAft>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Lead to behaviour and language that could manifests as racism, sexism, homophobia, biphobia or transphobia or prejudice and discrimination towards disability or faith.</a:t>
            </a:r>
          </a:p>
          <a:p>
            <a:pPr>
              <a:lnSpc>
                <a:spcPct val="107000"/>
              </a:lnSpc>
              <a:spcAft>
                <a:spcPts val="800"/>
              </a:spcAft>
            </a:pPr>
            <a:endParaRPr lang="en-GB" sz="3200"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spcAft>
                <a:spcPts val="800"/>
              </a:spcAft>
            </a:pPr>
            <a:endParaRPr lang="en-GB" sz="2800" dirty="0">
              <a:latin typeface="Arial Narrow" panose="020B0606020202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506381A7-6BFB-4ED7-875A-08343D6A9591}"/>
              </a:ext>
            </a:extLst>
          </p:cNvPr>
          <p:cNvSpPr txBox="1"/>
          <p:nvPr/>
        </p:nvSpPr>
        <p:spPr>
          <a:xfrm>
            <a:off x="4165515" y="136525"/>
            <a:ext cx="4091185" cy="584775"/>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Bullying behaviour may:</a:t>
            </a:r>
            <a:endParaRPr lang="en-GB" sz="3200" b="1" dirty="0"/>
          </a:p>
        </p:txBody>
      </p:sp>
    </p:spTree>
    <p:extLst>
      <p:ext uri="{BB962C8B-B14F-4D97-AF65-F5344CB8AC3E}">
        <p14:creationId xmlns:p14="http://schemas.microsoft.com/office/powerpoint/2010/main" val="9343314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83B65F9-1245-458B-8897-85C4E2DECC37}"/>
              </a:ext>
            </a:extLst>
          </p:cNvPr>
          <p:cNvSpPr>
            <a:spLocks noGrp="1"/>
          </p:cNvSpPr>
          <p:nvPr>
            <p:ph type="ftr" sz="quarter" idx="11"/>
          </p:nvPr>
        </p:nvSpPr>
        <p:spPr/>
        <p:txBody>
          <a:bodyPr/>
          <a:lstStyle/>
          <a:p>
            <a:r>
              <a:rPr lang="en-GB"/>
              <a:t>Playback Learning Academy</a:t>
            </a:r>
            <a:endParaRPr lang="en-GB" dirty="0"/>
          </a:p>
        </p:txBody>
      </p:sp>
      <p:sp>
        <p:nvSpPr>
          <p:cNvPr id="3" name="Rectangle 2">
            <a:extLst>
              <a:ext uri="{FF2B5EF4-FFF2-40B4-BE49-F238E27FC236}">
                <a16:creationId xmlns:a16="http://schemas.microsoft.com/office/drawing/2014/main" id="{390D8E2F-8DFE-4FDB-973F-047F528A4669}"/>
              </a:ext>
            </a:extLst>
          </p:cNvPr>
          <p:cNvSpPr/>
          <p:nvPr/>
        </p:nvSpPr>
        <p:spPr>
          <a:xfrm>
            <a:off x="1274474" y="1268571"/>
            <a:ext cx="9643050" cy="4719369"/>
          </a:xfrm>
          <a:prstGeom prst="rect">
            <a:avLst/>
          </a:prstGeom>
          <a:solidFill>
            <a:schemeClr val="accent6">
              <a:lumMod val="20000"/>
              <a:lumOff val="80000"/>
            </a:schemeClr>
          </a:solidFill>
        </p:spPr>
        <p:txBody>
          <a:bodyPr wrap="square">
            <a:spAutoFit/>
          </a:bodyPr>
          <a:lstStyle/>
          <a:p>
            <a:pPr>
              <a:lnSpc>
                <a:spcPct val="107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Is when bullying behaviour is motivated by prejudice based on an individual's actual or perceived identity </a:t>
            </a:r>
          </a:p>
          <a:p>
            <a:pPr>
              <a:lnSpc>
                <a:spcPct val="107000"/>
              </a:lnSpc>
              <a:spcAft>
                <a:spcPts val="800"/>
              </a:spcAft>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It can be based on characteristics unique to a child or young person's identity or circumstance. </a:t>
            </a:r>
          </a:p>
          <a:p>
            <a:pPr>
              <a:lnSpc>
                <a:spcPct val="107000"/>
              </a:lnSpc>
              <a:spcAft>
                <a:spcPts val="800"/>
              </a:spcAft>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For example, prejudice arising from a person’s socio-economic background or a child or young person's appearance. </a:t>
            </a:r>
          </a:p>
          <a:p>
            <a:pPr>
              <a:lnSpc>
                <a:spcPct val="107000"/>
              </a:lnSpc>
              <a:spcAft>
                <a:spcPts val="800"/>
              </a:spcAft>
            </a:pPr>
            <a:endParaRPr lang="en-GB" sz="2800" dirty="0">
              <a:latin typeface="Arial Narrow" panose="020B0606020202030204" pitchFamily="34" charset="0"/>
              <a:ea typeface="Calibri" panose="020F0502020204030204" pitchFamily="34" charset="0"/>
              <a:cs typeface="Arial" panose="020B0604020202020204" pitchFamily="34" charset="0"/>
            </a:endParaRPr>
          </a:p>
        </p:txBody>
      </p:sp>
      <p:sp>
        <p:nvSpPr>
          <p:cNvPr id="4" name="TextBox 3">
            <a:extLst>
              <a:ext uri="{FF2B5EF4-FFF2-40B4-BE49-F238E27FC236}">
                <a16:creationId xmlns:a16="http://schemas.microsoft.com/office/drawing/2014/main" id="{58137E30-4361-4616-B363-A251F062967C}"/>
              </a:ext>
            </a:extLst>
          </p:cNvPr>
          <p:cNvSpPr txBox="1"/>
          <p:nvPr/>
        </p:nvSpPr>
        <p:spPr>
          <a:xfrm>
            <a:off x="3957432" y="217783"/>
            <a:ext cx="4277133" cy="584775"/>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Prejudice-based bullying:</a:t>
            </a:r>
            <a:endParaRPr lang="en-GB" sz="3200" dirty="0"/>
          </a:p>
        </p:txBody>
      </p:sp>
    </p:spTree>
    <p:extLst>
      <p:ext uri="{BB962C8B-B14F-4D97-AF65-F5344CB8AC3E}">
        <p14:creationId xmlns:p14="http://schemas.microsoft.com/office/powerpoint/2010/main" val="18819599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A2E4E8C-4C6A-4454-A46E-9C92D147FEB2}"/>
              </a:ext>
            </a:extLst>
          </p:cNvPr>
          <p:cNvSpPr>
            <a:spLocks noGrp="1"/>
          </p:cNvSpPr>
          <p:nvPr>
            <p:ph type="ftr" sz="quarter" idx="11"/>
          </p:nvPr>
        </p:nvSpPr>
        <p:spPr/>
        <p:txBody>
          <a:bodyPr/>
          <a:lstStyle/>
          <a:p>
            <a:r>
              <a:rPr lang="en-GB"/>
              <a:t>Playback Learning Academy</a:t>
            </a:r>
            <a:endParaRPr lang="en-GB" dirty="0"/>
          </a:p>
        </p:txBody>
      </p:sp>
      <p:sp>
        <p:nvSpPr>
          <p:cNvPr id="3" name="Rectangle 2">
            <a:extLst>
              <a:ext uri="{FF2B5EF4-FFF2-40B4-BE49-F238E27FC236}">
                <a16:creationId xmlns:a16="http://schemas.microsoft.com/office/drawing/2014/main" id="{A9F6D9E9-56A8-4ABC-AC87-767F1417C903}"/>
              </a:ext>
            </a:extLst>
          </p:cNvPr>
          <p:cNvSpPr/>
          <p:nvPr/>
        </p:nvSpPr>
        <p:spPr>
          <a:xfrm>
            <a:off x="1411322" y="1388030"/>
            <a:ext cx="9655512" cy="3907993"/>
          </a:xfrm>
          <a:prstGeom prst="rect">
            <a:avLst/>
          </a:prstGeom>
          <a:solidFill>
            <a:schemeClr val="accent6">
              <a:lumMod val="20000"/>
              <a:lumOff val="80000"/>
            </a:schemeClr>
          </a:solidFill>
        </p:spPr>
        <p:txBody>
          <a:bodyPr wrap="square">
            <a:spAutoFit/>
          </a:bodyPr>
          <a:lstStyle/>
          <a:p>
            <a:pPr>
              <a:lnSpc>
                <a:spcPct val="107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Bullying behaviour impacts on children's and young people's wellbeing and can affect their participation, attainment and inclusion. </a:t>
            </a:r>
          </a:p>
          <a:p>
            <a:pPr>
              <a:lnSpc>
                <a:spcPct val="107000"/>
              </a:lnSpc>
              <a:spcAft>
                <a:spcPts val="800"/>
              </a:spcAft>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lgn="ctr">
              <a:lnSpc>
                <a:spcPct val="107000"/>
              </a:lnSpc>
              <a:spcAft>
                <a:spcPts val="800"/>
              </a:spcAft>
            </a:pPr>
            <a:endParaRPr lang="en-GB" sz="3200" b="1"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spcAft>
                <a:spcPts val="800"/>
              </a:spcAft>
            </a:pPr>
            <a:r>
              <a:rPr lang="en-GB" b="1" i="1" dirty="0">
                <a:latin typeface="Arial Narrow" panose="020B0606020202030204" pitchFamily="34" charset="0"/>
              </a:rPr>
              <a:t>Source: PUBLICATION – GUIDANCE Respect for All: National approach to anti-bullying Published: 15th Nov 2017</a:t>
            </a:r>
          </a:p>
          <a:p>
            <a:pPr>
              <a:lnSpc>
                <a:spcPct val="107000"/>
              </a:lnSpc>
              <a:spcAft>
                <a:spcPts val="800"/>
              </a:spcAft>
            </a:pPr>
            <a:endParaRPr lang="en-GB" b="1" dirty="0">
              <a:latin typeface="Arial Narrow" panose="020B0606020202030204" pitchFamily="34" charset="0"/>
            </a:endParaRPr>
          </a:p>
          <a:p>
            <a:pPr>
              <a:lnSpc>
                <a:spcPct val="107000"/>
              </a:lnSpc>
              <a:spcAft>
                <a:spcPts val="800"/>
              </a:spcAft>
            </a:pPr>
            <a:endParaRPr lang="en-GB" sz="32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A5514A2D-CB64-4B8F-AA5D-7916B932236C}"/>
              </a:ext>
            </a:extLst>
          </p:cNvPr>
          <p:cNvSpPr txBox="1"/>
          <p:nvPr/>
        </p:nvSpPr>
        <p:spPr>
          <a:xfrm>
            <a:off x="1774266" y="136525"/>
            <a:ext cx="8929624" cy="861774"/>
          </a:xfrm>
          <a:prstGeom prst="rect">
            <a:avLst/>
          </a:prstGeom>
          <a:noFill/>
        </p:spPr>
        <p:txBody>
          <a:bodyPr wrap="none" rtlCol="0">
            <a:spAutoFit/>
          </a:bodyPr>
          <a:lstStyle/>
          <a:p>
            <a:r>
              <a:rPr lang="en-GB" sz="3200" dirty="0">
                <a:latin typeface="Arial Narrow" panose="020B0606020202030204" pitchFamily="34" charset="0"/>
                <a:ea typeface="Calibri" panose="020F0502020204030204" pitchFamily="34" charset="0"/>
                <a:cs typeface="Arial" panose="020B0604020202020204" pitchFamily="34" charset="0"/>
              </a:rPr>
              <a:t>Review the Principles within the </a:t>
            </a:r>
            <a:r>
              <a:rPr lang="en-GB" sz="3200" b="1" dirty="0">
                <a:latin typeface="Arial Narrow" panose="020B0606020202030204" pitchFamily="34" charset="0"/>
                <a:ea typeface="Calibri" panose="020F0502020204030204" pitchFamily="34" charset="0"/>
                <a:cs typeface="Arial" panose="020B0604020202020204" pitchFamily="34" charset="0"/>
              </a:rPr>
              <a:t>Respect For All Handout</a:t>
            </a:r>
            <a:endParaRPr lang="en-GB" sz="3200" dirty="0">
              <a:latin typeface="Arial Narrow" panose="020B0606020202030204" pitchFamily="34" charset="0"/>
              <a:ea typeface="Calibri" panose="020F050202020403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32614228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2368C80-56A7-4B8F-A21B-F399EE8ED295}"/>
              </a:ext>
            </a:extLst>
          </p:cNvPr>
          <p:cNvSpPr>
            <a:spLocks noGrp="1"/>
          </p:cNvSpPr>
          <p:nvPr>
            <p:ph type="ftr" sz="quarter" idx="11"/>
          </p:nvPr>
        </p:nvSpPr>
        <p:spPr/>
        <p:txBody>
          <a:bodyPr/>
          <a:lstStyle/>
          <a:p>
            <a:r>
              <a:rPr lang="en-GB"/>
              <a:t>Playback Learning Academy</a:t>
            </a:r>
            <a:endParaRPr lang="en-GB" dirty="0"/>
          </a:p>
        </p:txBody>
      </p:sp>
      <p:sp>
        <p:nvSpPr>
          <p:cNvPr id="3" name="Rectangle 2">
            <a:extLst>
              <a:ext uri="{FF2B5EF4-FFF2-40B4-BE49-F238E27FC236}">
                <a16:creationId xmlns:a16="http://schemas.microsoft.com/office/drawing/2014/main" id="{DF2F975F-9505-48F4-A7BE-8C06B2CCFD12}"/>
              </a:ext>
            </a:extLst>
          </p:cNvPr>
          <p:cNvSpPr/>
          <p:nvPr/>
        </p:nvSpPr>
        <p:spPr>
          <a:xfrm>
            <a:off x="1228151" y="1289386"/>
            <a:ext cx="9735694" cy="4572470"/>
          </a:xfrm>
          <a:prstGeom prst="rect">
            <a:avLst/>
          </a:prstGeom>
          <a:solidFill>
            <a:schemeClr val="accent6">
              <a:lumMod val="20000"/>
              <a:lumOff val="80000"/>
            </a:schemeClr>
          </a:solidFill>
        </p:spPr>
        <p:txBody>
          <a:bodyPr wrap="square">
            <a:spAutoFit/>
          </a:bodyPr>
          <a:lstStyle/>
          <a:p>
            <a:pPr>
              <a:lnSpc>
                <a:spcPct val="107000"/>
              </a:lnSpc>
              <a:spcAft>
                <a:spcPts val="800"/>
              </a:spcAft>
            </a:pPr>
            <a:endParaRPr lang="en-GB" sz="1600" b="1"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pPr>
            <a:r>
              <a:rPr lang="en-GB" sz="2800" dirty="0">
                <a:latin typeface="Arial Narrow" panose="020B0606020202030204" pitchFamily="34" charset="0"/>
                <a:ea typeface="Calibri" panose="020F0502020204030204" pitchFamily="34" charset="0"/>
                <a:cs typeface="Arial" panose="020B0604020202020204" pitchFamily="34" charset="0"/>
              </a:rPr>
              <a:t>Promote positive relationships and behaviours amongst all children and young people </a:t>
            </a:r>
          </a:p>
          <a:p>
            <a:pPr>
              <a:lnSpc>
                <a:spcPct val="107000"/>
              </a:lnSpc>
            </a:pP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pPr>
            <a:r>
              <a:rPr lang="en-GB" sz="2800" dirty="0">
                <a:latin typeface="Arial Narrow" panose="020B0606020202030204" pitchFamily="34" charset="0"/>
                <a:ea typeface="Calibri" panose="020F0502020204030204" pitchFamily="34" charset="0"/>
                <a:cs typeface="Arial" panose="020B0604020202020204" pitchFamily="34" charset="0"/>
              </a:rPr>
              <a:t>Respect the rights of children and young people as paramount</a:t>
            </a:r>
          </a:p>
          <a:p>
            <a:pPr>
              <a:lnSpc>
                <a:spcPct val="107000"/>
              </a:lnSpc>
            </a:pP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pPr>
            <a:r>
              <a:rPr lang="en-GB" sz="2800" dirty="0">
                <a:latin typeface="Arial Narrow" panose="020B0606020202030204" pitchFamily="34" charset="0"/>
                <a:ea typeface="Calibri" panose="020F0502020204030204" pitchFamily="34" charset="0"/>
                <a:cs typeface="Arial" panose="020B0604020202020204" pitchFamily="34" charset="0"/>
              </a:rPr>
              <a:t>Develop a culture of mutual respect and responsibility amongst children and young people </a:t>
            </a:r>
          </a:p>
          <a:p>
            <a:pPr>
              <a:lnSpc>
                <a:spcPct val="107000"/>
              </a:lnSpc>
            </a:pP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Symbol" panose="05050102010706020507" pitchFamily="18" charset="2"/>
              <a:buChar char=""/>
            </a:pPr>
            <a:endParaRPr lang="en-GB" sz="2800" dirty="0">
              <a:latin typeface="Arial Narrow" panose="020B0606020202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6794701E-F86A-491B-A72A-A690A3BB1588}"/>
              </a:ext>
            </a:extLst>
          </p:cNvPr>
          <p:cNvSpPr txBox="1"/>
          <p:nvPr/>
        </p:nvSpPr>
        <p:spPr>
          <a:xfrm>
            <a:off x="2869506" y="136525"/>
            <a:ext cx="6452985" cy="861774"/>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The principles of Respect for All are to:</a:t>
            </a:r>
          </a:p>
          <a:p>
            <a:endParaRPr lang="en-GB" dirty="0"/>
          </a:p>
        </p:txBody>
      </p:sp>
    </p:spTree>
    <p:extLst>
      <p:ext uri="{BB962C8B-B14F-4D97-AF65-F5344CB8AC3E}">
        <p14:creationId xmlns:p14="http://schemas.microsoft.com/office/powerpoint/2010/main" val="22250246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2368C80-56A7-4B8F-A21B-F399EE8ED295}"/>
              </a:ext>
            </a:extLst>
          </p:cNvPr>
          <p:cNvSpPr>
            <a:spLocks noGrp="1"/>
          </p:cNvSpPr>
          <p:nvPr>
            <p:ph type="ftr" sz="quarter" idx="11"/>
          </p:nvPr>
        </p:nvSpPr>
        <p:spPr/>
        <p:txBody>
          <a:bodyPr/>
          <a:lstStyle/>
          <a:p>
            <a:r>
              <a:rPr lang="en-GB"/>
              <a:t>Playback Learning Academy</a:t>
            </a:r>
            <a:endParaRPr lang="en-GB" dirty="0"/>
          </a:p>
        </p:txBody>
      </p:sp>
      <p:sp>
        <p:nvSpPr>
          <p:cNvPr id="3" name="Rectangle 2">
            <a:extLst>
              <a:ext uri="{FF2B5EF4-FFF2-40B4-BE49-F238E27FC236}">
                <a16:creationId xmlns:a16="http://schemas.microsoft.com/office/drawing/2014/main" id="{DF2F975F-9505-48F4-A7BE-8C06B2CCFD12}"/>
              </a:ext>
            </a:extLst>
          </p:cNvPr>
          <p:cNvSpPr/>
          <p:nvPr/>
        </p:nvSpPr>
        <p:spPr>
          <a:xfrm>
            <a:off x="1190759" y="1266338"/>
            <a:ext cx="9810473" cy="4975208"/>
          </a:xfrm>
          <a:prstGeom prst="rect">
            <a:avLst/>
          </a:prstGeom>
          <a:solidFill>
            <a:schemeClr val="accent6">
              <a:lumMod val="20000"/>
              <a:lumOff val="80000"/>
            </a:schemeClr>
          </a:solidFill>
        </p:spPr>
        <p:txBody>
          <a:bodyPr wrap="square">
            <a:spAutoFit/>
          </a:bodyPr>
          <a:lstStyle/>
          <a:p>
            <a:pPr>
              <a:lnSpc>
                <a:spcPct val="107000"/>
              </a:lnSpc>
            </a:pPr>
            <a:r>
              <a:rPr lang="en-GB" sz="2800" dirty="0">
                <a:latin typeface="Arial Narrow" panose="020B0606020202030204" pitchFamily="34" charset="0"/>
                <a:ea typeface="Calibri" panose="020F0502020204030204" pitchFamily="34" charset="0"/>
                <a:cs typeface="Arial" panose="020B0604020202020204" pitchFamily="34" charset="0"/>
              </a:rPr>
              <a:t>Prevent and address bullying, through the development and implementation of effective anti-bullying policies and practices</a:t>
            </a:r>
          </a:p>
          <a:p>
            <a:pPr>
              <a:lnSpc>
                <a:spcPct val="107000"/>
              </a:lnSpc>
            </a:pP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Address all aspects of prejudice in order to make sure all types of prejudice-based bullying are treated with equal importance </a:t>
            </a:r>
          </a:p>
          <a:p>
            <a:pPr>
              <a:lnSpc>
                <a:spcPct val="107000"/>
              </a:lnSpc>
              <a:spcAft>
                <a:spcPts val="800"/>
              </a:spcAft>
            </a:pPr>
            <a:endParaRPr lang="en-GB" sz="2800" dirty="0">
              <a:latin typeface="Arial Narrow" panose="020B0606020202030204" pitchFamily="34" charset="0"/>
            </a:endParaRPr>
          </a:p>
          <a:p>
            <a:pPr>
              <a:lnSpc>
                <a:spcPct val="107000"/>
              </a:lnSpc>
              <a:spcAft>
                <a:spcPts val="800"/>
              </a:spcAft>
            </a:pPr>
            <a:r>
              <a:rPr lang="en-GB" sz="2800" dirty="0">
                <a:latin typeface="Arial Narrow" panose="020B0606020202030204" pitchFamily="34" charset="0"/>
              </a:rPr>
              <a:t>Support effective communication, including sharing relevant and proportionate information, where appropriate, in accordance with the UK GOPR, the Data protection act 2018 and Human Rights Act 1998</a:t>
            </a:r>
          </a:p>
          <a:p>
            <a:pPr>
              <a:lnSpc>
                <a:spcPct val="107000"/>
              </a:lnSpc>
              <a:spcAft>
                <a:spcPts val="800"/>
              </a:spcAft>
            </a:pPr>
            <a:endParaRPr lang="en-GB" sz="2800" dirty="0">
              <a:latin typeface="Arial Narrow" panose="020B0606020202030204" pitchFamily="34" charset="0"/>
            </a:endParaRPr>
          </a:p>
        </p:txBody>
      </p:sp>
      <p:sp>
        <p:nvSpPr>
          <p:cNvPr id="4" name="TextBox 3">
            <a:extLst>
              <a:ext uri="{FF2B5EF4-FFF2-40B4-BE49-F238E27FC236}">
                <a16:creationId xmlns:a16="http://schemas.microsoft.com/office/drawing/2014/main" id="{19006463-6AAE-4617-A6FB-91B2B7F16BA8}"/>
              </a:ext>
            </a:extLst>
          </p:cNvPr>
          <p:cNvSpPr txBox="1"/>
          <p:nvPr/>
        </p:nvSpPr>
        <p:spPr>
          <a:xfrm>
            <a:off x="2869504" y="142941"/>
            <a:ext cx="6452985" cy="861774"/>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The principles of Respect for All are to:</a:t>
            </a:r>
          </a:p>
          <a:p>
            <a:endParaRPr lang="en-GB" dirty="0"/>
          </a:p>
        </p:txBody>
      </p:sp>
    </p:spTree>
    <p:extLst>
      <p:ext uri="{BB962C8B-B14F-4D97-AF65-F5344CB8AC3E}">
        <p14:creationId xmlns:p14="http://schemas.microsoft.com/office/powerpoint/2010/main" val="11449795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41D4EC3-C39C-48C3-88D9-EC294FBE352C}"/>
              </a:ext>
            </a:extLst>
          </p:cNvPr>
          <p:cNvSpPr>
            <a:spLocks noGrp="1"/>
          </p:cNvSpPr>
          <p:nvPr>
            <p:ph type="ftr" sz="quarter" idx="11"/>
          </p:nvPr>
        </p:nvSpPr>
        <p:spPr/>
        <p:txBody>
          <a:bodyPr/>
          <a:lstStyle/>
          <a:p>
            <a:r>
              <a:rPr lang="en-GB"/>
              <a:t>Playback Learning Academy</a:t>
            </a:r>
            <a:endParaRPr lang="en-GB" dirty="0"/>
          </a:p>
        </p:txBody>
      </p:sp>
      <p:sp>
        <p:nvSpPr>
          <p:cNvPr id="3" name="Rectangle 2">
            <a:extLst>
              <a:ext uri="{FF2B5EF4-FFF2-40B4-BE49-F238E27FC236}">
                <a16:creationId xmlns:a16="http://schemas.microsoft.com/office/drawing/2014/main" id="{5AE46922-B01F-41C8-A558-EE1ABBF6FD3E}"/>
              </a:ext>
            </a:extLst>
          </p:cNvPr>
          <p:cNvSpPr/>
          <p:nvPr/>
        </p:nvSpPr>
        <p:spPr>
          <a:xfrm>
            <a:off x="1060887" y="1022754"/>
            <a:ext cx="10303690" cy="5198283"/>
          </a:xfrm>
          <a:prstGeom prst="rect">
            <a:avLst/>
          </a:prstGeom>
          <a:solidFill>
            <a:schemeClr val="accent6">
              <a:lumMod val="20000"/>
              <a:lumOff val="80000"/>
            </a:schemeClr>
          </a:solidFill>
        </p:spPr>
        <p:txBody>
          <a:bodyPr wrap="square">
            <a:spAutoFit/>
          </a:bodyPr>
          <a:lstStyle/>
          <a:p>
            <a:r>
              <a:rPr lang="en-GB" sz="2800" dirty="0">
                <a:latin typeface="Arial Narrow" panose="020B0606020202030204" pitchFamily="34" charset="0"/>
              </a:rPr>
              <a:t>Understand the experiences and address the needs of children and young people who are bullied as well as those who bully within a framework of respect, responsibility, resolution and support</a:t>
            </a:r>
          </a:p>
          <a:p>
            <a:pPr lvl="0"/>
            <a:endParaRPr lang="en-GB" sz="2800" dirty="0">
              <a:latin typeface="Arial Narrow" panose="020B0606020202030204" pitchFamily="34" charset="0"/>
            </a:endParaRPr>
          </a:p>
          <a:p>
            <a:r>
              <a:rPr lang="en-GB" sz="2800" dirty="0">
                <a:latin typeface="Arial Narrow" panose="020B0606020202030204" pitchFamily="34" charset="0"/>
              </a:rPr>
              <a:t>Share information where appropriate and work jointly to make sure we are co</a:t>
            </a:r>
            <a:r>
              <a:rPr lang="en-US" sz="2800" dirty="0">
                <a:latin typeface="Arial Narrow" panose="020B0606020202030204" pitchFamily="34" charset="0"/>
              </a:rPr>
              <a:t>‑</a:t>
            </a:r>
            <a:r>
              <a:rPr lang="en-GB" sz="2800" dirty="0">
                <a:latin typeface="Arial Narrow" panose="020B0606020202030204" pitchFamily="34" charset="0"/>
              </a:rPr>
              <a:t>ordinated and cohesive in all that we do</a:t>
            </a:r>
          </a:p>
          <a:p>
            <a:pPr lvl="0"/>
            <a:endParaRPr lang="en-GB" sz="2800" dirty="0">
              <a:latin typeface="Arial Narrow" panose="020B0606020202030204" pitchFamily="34" charset="0"/>
            </a:endParaRPr>
          </a:p>
          <a:p>
            <a:r>
              <a:rPr lang="en-GB" sz="2800" dirty="0">
                <a:latin typeface="Arial Narrow" panose="020B0606020202030204" pitchFamily="34" charset="0"/>
              </a:rPr>
              <a:t>Recognise bullying can have an adverse/detrimental effect on childhood development and we will try to ensure that every child and young person living in Scotland will have the same opportunities and an equal chance to succeed</a:t>
            </a:r>
          </a:p>
          <a:p>
            <a:pPr lvl="0"/>
            <a:endParaRPr lang="en-GB" sz="1200" b="1" i="1" dirty="0"/>
          </a:p>
          <a:p>
            <a:pPr lvl="0"/>
            <a:endParaRPr lang="en-GB" sz="1200" b="1" i="1" dirty="0"/>
          </a:p>
          <a:p>
            <a:pPr>
              <a:lnSpc>
                <a:spcPct val="107000"/>
              </a:lnSpc>
              <a:spcAft>
                <a:spcPts val="800"/>
              </a:spcAft>
            </a:pPr>
            <a:r>
              <a:rPr lang="en-GB" sz="1600" b="1" i="1" dirty="0">
                <a:latin typeface="Arial Narrow" panose="020B0606020202030204" pitchFamily="34" charset="0"/>
              </a:rPr>
              <a:t>PUBLICATION – GUIDANCE Respect for All: National approach to anti-bullying Published: 15th Nov 2017</a:t>
            </a:r>
            <a:endParaRPr lang="en-GB" sz="1600" b="1" dirty="0">
              <a:latin typeface="Arial Narrow" panose="020B0606020202030204" pitchFamily="34" charset="0"/>
            </a:endParaRPr>
          </a:p>
        </p:txBody>
      </p:sp>
      <p:sp>
        <p:nvSpPr>
          <p:cNvPr id="4" name="TextBox 3">
            <a:extLst>
              <a:ext uri="{FF2B5EF4-FFF2-40B4-BE49-F238E27FC236}">
                <a16:creationId xmlns:a16="http://schemas.microsoft.com/office/drawing/2014/main" id="{266F146B-933D-438C-9C14-ED244B7CF9D1}"/>
              </a:ext>
            </a:extLst>
          </p:cNvPr>
          <p:cNvSpPr txBox="1"/>
          <p:nvPr/>
        </p:nvSpPr>
        <p:spPr>
          <a:xfrm>
            <a:off x="2781958" y="206076"/>
            <a:ext cx="6452985" cy="861774"/>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The principles of Respect for All are to:</a:t>
            </a:r>
          </a:p>
          <a:p>
            <a:endParaRPr lang="en-GB" dirty="0"/>
          </a:p>
        </p:txBody>
      </p:sp>
    </p:spTree>
    <p:extLst>
      <p:ext uri="{BB962C8B-B14F-4D97-AF65-F5344CB8AC3E}">
        <p14:creationId xmlns:p14="http://schemas.microsoft.com/office/powerpoint/2010/main" val="29147601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79FA175-ED2E-4F31-93FD-C50F7975CB80}"/>
              </a:ext>
            </a:extLst>
          </p:cNvPr>
          <p:cNvSpPr>
            <a:spLocks noGrp="1"/>
          </p:cNvSpPr>
          <p:nvPr>
            <p:ph type="ftr" sz="quarter" idx="11"/>
          </p:nvPr>
        </p:nvSpPr>
        <p:spPr/>
        <p:txBody>
          <a:bodyPr/>
          <a:lstStyle/>
          <a:p>
            <a:r>
              <a:rPr lang="en-GB"/>
              <a:t>Playback Learning Academy</a:t>
            </a:r>
            <a:endParaRPr lang="en-GB" dirty="0"/>
          </a:p>
        </p:txBody>
      </p:sp>
      <p:sp>
        <p:nvSpPr>
          <p:cNvPr id="4" name="Rectangle 3">
            <a:extLst>
              <a:ext uri="{FF2B5EF4-FFF2-40B4-BE49-F238E27FC236}">
                <a16:creationId xmlns:a16="http://schemas.microsoft.com/office/drawing/2014/main" id="{076A06E6-C711-4B59-ADCD-34A74991C572}"/>
              </a:ext>
            </a:extLst>
          </p:cNvPr>
          <p:cNvSpPr/>
          <p:nvPr/>
        </p:nvSpPr>
        <p:spPr>
          <a:xfrm>
            <a:off x="1547619" y="1656424"/>
            <a:ext cx="9388905" cy="3551613"/>
          </a:xfrm>
          <a:prstGeom prst="rect">
            <a:avLst/>
          </a:prstGeom>
          <a:solidFill>
            <a:schemeClr val="accent6">
              <a:lumMod val="20000"/>
              <a:lumOff val="80000"/>
            </a:schemeClr>
          </a:solidFill>
        </p:spPr>
        <p:txBody>
          <a:bodyPr wrap="square">
            <a:spAutoFit/>
          </a:bodyPr>
          <a:lstStyle/>
          <a:p>
            <a:pPr>
              <a:lnSpc>
                <a:spcPct val="107000"/>
              </a:lnSpc>
              <a:spcAft>
                <a:spcPts val="800"/>
              </a:spcAft>
            </a:pPr>
            <a:endParaRPr lang="en-GB" sz="1000"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pPr>
            <a:r>
              <a:rPr lang="en-GB" sz="2800" dirty="0">
                <a:latin typeface="Arial Narrow" panose="020B0606020202030204" pitchFamily="34" charset="0"/>
                <a:ea typeface="Calibri" panose="020F0502020204030204" pitchFamily="34" charset="0"/>
                <a:cs typeface="Arial" panose="020B0604020202020204" pitchFamily="34" charset="0"/>
              </a:rPr>
              <a:t>Explain the difference between bullying and peer pressure</a:t>
            </a:r>
          </a:p>
          <a:p>
            <a:pPr marL="342900" indent="-342900">
              <a:lnSpc>
                <a:spcPct val="107000"/>
              </a:lnSpc>
              <a:buFont typeface="Symbol" panose="05050102010706020507" pitchFamily="18" charset="2"/>
              <a:buChar char=""/>
            </a:pP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pPr>
            <a:r>
              <a:rPr lang="en-GB" sz="2800" dirty="0">
                <a:latin typeface="Arial Narrow" panose="020B0606020202030204" pitchFamily="34" charset="0"/>
                <a:ea typeface="Calibri" panose="020F0502020204030204" pitchFamily="34" charset="0"/>
                <a:cs typeface="Arial" panose="020B0604020202020204" pitchFamily="34" charset="0"/>
              </a:rPr>
              <a:t>Is this story a form of bullying or peer pressure?</a:t>
            </a:r>
          </a:p>
          <a:p>
            <a:pPr>
              <a:lnSpc>
                <a:spcPct val="107000"/>
              </a:lnSpc>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pP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2800" dirty="0">
              <a:latin typeface="Arial Narrow" panose="020B0606020202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96D441B2-5338-4BD5-90E6-2FBD8B8EF463}"/>
              </a:ext>
            </a:extLst>
          </p:cNvPr>
          <p:cNvSpPr txBox="1"/>
          <p:nvPr/>
        </p:nvSpPr>
        <p:spPr>
          <a:xfrm>
            <a:off x="1176133" y="220494"/>
            <a:ext cx="10131876" cy="861774"/>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Paul’s story: Bullying and peer pressure - What do you think?</a:t>
            </a:r>
            <a:r>
              <a:rPr lang="en-GB" sz="3200" dirty="0">
                <a:latin typeface="Arial Narrow" panose="020B0606020202030204" pitchFamily="34" charset="0"/>
                <a:ea typeface="Calibri" panose="020F0502020204030204" pitchFamily="34" charset="0"/>
                <a:cs typeface="Arial" panose="020B0604020202020204" pitchFamily="34" charset="0"/>
              </a:rPr>
              <a:t> </a:t>
            </a:r>
          </a:p>
          <a:p>
            <a:endParaRPr lang="en-GB" dirty="0"/>
          </a:p>
        </p:txBody>
      </p:sp>
    </p:spTree>
    <p:extLst>
      <p:ext uri="{BB962C8B-B14F-4D97-AF65-F5344CB8AC3E}">
        <p14:creationId xmlns:p14="http://schemas.microsoft.com/office/powerpoint/2010/main" val="16297458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A66D0CF-456B-42C9-B184-1758CF277D60}"/>
              </a:ext>
            </a:extLst>
          </p:cNvPr>
          <p:cNvSpPr>
            <a:spLocks noGrp="1"/>
          </p:cNvSpPr>
          <p:nvPr>
            <p:ph type="ftr" sz="quarter" idx="11"/>
          </p:nvPr>
        </p:nvSpPr>
        <p:spPr/>
        <p:txBody>
          <a:bodyPr/>
          <a:lstStyle/>
          <a:p>
            <a:r>
              <a:rPr lang="en-GB"/>
              <a:t>Playback Learning Academy</a:t>
            </a:r>
            <a:endParaRPr lang="en-GB" dirty="0"/>
          </a:p>
        </p:txBody>
      </p:sp>
      <p:sp>
        <p:nvSpPr>
          <p:cNvPr id="4" name="Rectangle 3">
            <a:extLst>
              <a:ext uri="{FF2B5EF4-FFF2-40B4-BE49-F238E27FC236}">
                <a16:creationId xmlns:a16="http://schemas.microsoft.com/office/drawing/2014/main" id="{09F4BD34-DCFB-4637-97E9-5CE04CE1B8F7}"/>
              </a:ext>
            </a:extLst>
          </p:cNvPr>
          <p:cNvSpPr/>
          <p:nvPr/>
        </p:nvSpPr>
        <p:spPr>
          <a:xfrm>
            <a:off x="1293587" y="1017617"/>
            <a:ext cx="9604824" cy="5137753"/>
          </a:xfrm>
          <a:prstGeom prst="rect">
            <a:avLst/>
          </a:prstGeom>
          <a:solidFill>
            <a:schemeClr val="accent6">
              <a:lumMod val="20000"/>
              <a:lumOff val="80000"/>
            </a:schemeClr>
          </a:solidFill>
        </p:spPr>
        <p:txBody>
          <a:bodyPr wrap="square">
            <a:spAutoFit/>
          </a:bodyPr>
          <a:lstStyle/>
          <a:p>
            <a:pPr>
              <a:spcBef>
                <a:spcPts val="2400"/>
              </a:spcBef>
            </a:pPr>
            <a:r>
              <a:rPr lang="en-GB" sz="2800" dirty="0">
                <a:latin typeface="Arial Narrow" panose="020B0606020202030204" pitchFamily="34" charset="0"/>
                <a:ea typeface="Times New Roman" panose="02020603050405020304" pitchFamily="18" charset="0"/>
                <a:cs typeface="Arial" panose="020B0604020202020204" pitchFamily="34" charset="0"/>
              </a:rPr>
              <a:t>What kind of people are bullies?</a:t>
            </a: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spcBef>
                <a:spcPts val="2400"/>
              </a:spcBef>
            </a:pPr>
            <a:r>
              <a:rPr lang="en-GB" sz="2800" dirty="0">
                <a:latin typeface="Arial Narrow" panose="020B0606020202030204" pitchFamily="34" charset="0"/>
                <a:ea typeface="Times New Roman" panose="02020603050405020304" pitchFamily="18" charset="0"/>
                <a:cs typeface="Arial" panose="020B0604020202020204" pitchFamily="34" charset="0"/>
              </a:rPr>
              <a:t>Do you think you are born a bully?</a:t>
            </a: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spcBef>
                <a:spcPts val="2400"/>
              </a:spcBef>
            </a:pPr>
            <a:r>
              <a:rPr lang="en-GB" sz="2800" dirty="0">
                <a:latin typeface="Arial Narrow" panose="020B0606020202030204" pitchFamily="34" charset="0"/>
                <a:ea typeface="Times New Roman" panose="02020603050405020304" pitchFamily="18" charset="0"/>
                <a:cs typeface="Arial" panose="020B0604020202020204" pitchFamily="34" charset="0"/>
              </a:rPr>
              <a:t>What options does Julie have?</a:t>
            </a: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spcBef>
                <a:spcPts val="2400"/>
              </a:spcBef>
            </a:pPr>
            <a:r>
              <a:rPr lang="en-GB" sz="2800" dirty="0">
                <a:latin typeface="Arial Narrow" panose="020B0606020202030204" pitchFamily="34" charset="0"/>
                <a:ea typeface="Times New Roman" panose="02020603050405020304" pitchFamily="18" charset="0"/>
                <a:cs typeface="Arial" panose="020B0604020202020204" pitchFamily="34" charset="0"/>
              </a:rPr>
              <a:t>What do you think the solution is?</a:t>
            </a: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spcBef>
                <a:spcPts val="2400"/>
              </a:spcBef>
            </a:pPr>
            <a:r>
              <a:rPr lang="en-GB" sz="2800" dirty="0">
                <a:latin typeface="Arial Narrow" panose="020B0606020202030204" pitchFamily="34" charset="0"/>
                <a:ea typeface="Times New Roman" panose="02020603050405020304" pitchFamily="18" charset="0"/>
                <a:cs typeface="Arial" panose="020B0604020202020204" pitchFamily="34" charset="0"/>
              </a:rPr>
              <a:t>Are the girls committing a crime?</a:t>
            </a: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spcBef>
                <a:spcPts val="2400"/>
              </a:spcBef>
            </a:pPr>
            <a:r>
              <a:rPr lang="en-GB" sz="2800" dirty="0">
                <a:latin typeface="Arial Narrow" panose="020B0606020202030204" pitchFamily="34" charset="0"/>
                <a:ea typeface="Times New Roman" panose="02020603050405020304" pitchFamily="18" charset="0"/>
                <a:cs typeface="Arial" panose="020B0604020202020204" pitchFamily="34" charset="0"/>
              </a:rPr>
              <a:t>Who should be involved in finding a solution?</a:t>
            </a: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spcBef>
                <a:spcPts val="2400"/>
              </a:spcBef>
            </a:pPr>
            <a:r>
              <a:rPr lang="en-GB" sz="2800" dirty="0">
                <a:latin typeface="Arial Narrow" panose="020B0606020202030204" pitchFamily="34" charset="0"/>
                <a:ea typeface="Times New Roman" panose="02020603050405020304" pitchFamily="18" charset="0"/>
                <a:cs typeface="Arial" panose="020B0604020202020204" pitchFamily="34" charset="0"/>
              </a:rPr>
              <a:t>Who is the victim?</a:t>
            </a:r>
          </a:p>
          <a:p>
            <a:pPr>
              <a:lnSpc>
                <a:spcPct val="107000"/>
              </a:lnSpc>
            </a:pPr>
            <a:endParaRPr lang="en-GB" sz="1200" dirty="0">
              <a:latin typeface="Arial Narrow" panose="020B0606020202030204" pitchFamily="34" charset="0"/>
              <a:ea typeface="Calibri" panose="020F0502020204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9317D800-594E-46BC-917F-F6D5E9D9E09D}"/>
              </a:ext>
            </a:extLst>
          </p:cNvPr>
          <p:cNvSpPr txBox="1"/>
          <p:nvPr/>
        </p:nvSpPr>
        <p:spPr>
          <a:xfrm>
            <a:off x="2273189" y="136525"/>
            <a:ext cx="7645619" cy="861774"/>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Gemma’s story: Bullying - What do you think?</a:t>
            </a:r>
            <a:r>
              <a:rPr lang="en-GB" sz="3200" dirty="0">
                <a:latin typeface="Arial Narrow" panose="020B0606020202030204" pitchFamily="34" charset="0"/>
                <a:ea typeface="Calibri" panose="020F0502020204030204" pitchFamily="34" charset="0"/>
                <a:cs typeface="Arial" panose="020B0604020202020204" pitchFamily="34" charset="0"/>
              </a:rPr>
              <a:t> </a:t>
            </a:r>
          </a:p>
          <a:p>
            <a:endParaRPr lang="en-GB" dirty="0"/>
          </a:p>
        </p:txBody>
      </p:sp>
    </p:spTree>
    <p:extLst>
      <p:ext uri="{BB962C8B-B14F-4D97-AF65-F5344CB8AC3E}">
        <p14:creationId xmlns:p14="http://schemas.microsoft.com/office/powerpoint/2010/main" val="34090468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6B9CD75-096A-4F0E-8D59-E96F67CAC750}"/>
              </a:ext>
            </a:extLst>
          </p:cNvPr>
          <p:cNvSpPr>
            <a:spLocks noGrp="1"/>
          </p:cNvSpPr>
          <p:nvPr>
            <p:ph type="ftr" sz="quarter" idx="11"/>
          </p:nvPr>
        </p:nvSpPr>
        <p:spPr/>
        <p:txBody>
          <a:bodyPr/>
          <a:lstStyle/>
          <a:p>
            <a:r>
              <a:rPr lang="en-GB"/>
              <a:t>Playback Learning Academy</a:t>
            </a:r>
            <a:endParaRPr lang="en-GB" dirty="0"/>
          </a:p>
        </p:txBody>
      </p:sp>
      <p:sp>
        <p:nvSpPr>
          <p:cNvPr id="4" name="Rectangle 3">
            <a:extLst>
              <a:ext uri="{FF2B5EF4-FFF2-40B4-BE49-F238E27FC236}">
                <a16:creationId xmlns:a16="http://schemas.microsoft.com/office/drawing/2014/main" id="{C519C204-D5F8-43AA-BD7F-578158D87282}"/>
              </a:ext>
            </a:extLst>
          </p:cNvPr>
          <p:cNvSpPr/>
          <p:nvPr/>
        </p:nvSpPr>
        <p:spPr>
          <a:xfrm>
            <a:off x="813733" y="984100"/>
            <a:ext cx="10553350" cy="4428776"/>
          </a:xfrm>
          <a:prstGeom prst="rect">
            <a:avLst/>
          </a:prstGeom>
          <a:solidFill>
            <a:schemeClr val="accent6">
              <a:lumMod val="20000"/>
              <a:lumOff val="80000"/>
            </a:schemeClr>
          </a:solidFill>
        </p:spPr>
        <p:txBody>
          <a:bodyPr wrap="square">
            <a:spAutoFit/>
          </a:bodyPr>
          <a:lstStyle/>
          <a:p>
            <a:pPr>
              <a:lnSpc>
                <a:spcPct val="107000"/>
              </a:lnSpc>
              <a:spcAft>
                <a:spcPts val="800"/>
              </a:spcAft>
            </a:pPr>
            <a:r>
              <a:rPr lang="en-GB" sz="2800" b="1" dirty="0">
                <a:latin typeface="Arial Narrow" panose="020B0606020202030204" pitchFamily="34" charset="0"/>
                <a:ea typeface="Calibri" panose="020F0502020204030204" pitchFamily="34" charset="0"/>
                <a:cs typeface="Arial" panose="020B0604020202020204" pitchFamily="34" charset="0"/>
              </a:rPr>
              <a:t>Explain the purpose of the activities and why it is important for children to: </a:t>
            </a:r>
          </a:p>
          <a:p>
            <a:pPr>
              <a:lnSpc>
                <a:spcPct val="107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Understand the difference between bullying and peer pressure </a:t>
            </a:r>
          </a:p>
          <a:p>
            <a:pPr>
              <a:lnSpc>
                <a:spcPct val="107000"/>
              </a:lnSpc>
            </a:pPr>
            <a:r>
              <a:rPr lang="en-GB" sz="2800" dirty="0">
                <a:latin typeface="Arial Narrow" panose="020B0606020202030204" pitchFamily="34" charset="0"/>
                <a:ea typeface="Calibri" panose="020F0502020204030204" pitchFamily="34" charset="0"/>
                <a:cs typeface="Arial" panose="020B0604020202020204" pitchFamily="34" charset="0"/>
              </a:rPr>
              <a:t>Identify different types of bullying and peer pressure</a:t>
            </a: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Understand the importance of being able to talk to someone in order to stop bullying</a:t>
            </a:r>
          </a:p>
          <a:p>
            <a:r>
              <a:rPr lang="en-GB" sz="2800" dirty="0">
                <a:latin typeface="Arial Narrow" panose="020B0606020202030204" pitchFamily="34" charset="0"/>
                <a:ea typeface="Calibri" panose="020F0502020204030204" pitchFamily="34" charset="0"/>
                <a:cs typeface="Arial" panose="020B0604020202020204" pitchFamily="34" charset="0"/>
              </a:rPr>
              <a:t>Read both </a:t>
            </a:r>
            <a:r>
              <a:rPr lang="en-GB" sz="2800" b="1" dirty="0">
                <a:latin typeface="Arial Narrow" panose="020B0606020202030204" pitchFamily="34" charset="0"/>
                <a:ea typeface="Calibri" panose="020F0502020204030204" pitchFamily="34" charset="0"/>
                <a:cs typeface="Arial" panose="020B0604020202020204" pitchFamily="34" charset="0"/>
              </a:rPr>
              <a:t>Paul and Gemma’s stories</a:t>
            </a:r>
            <a:r>
              <a:rPr lang="en-GB" sz="2800" dirty="0">
                <a:latin typeface="Arial Narrow" panose="020B0606020202030204" pitchFamily="34" charset="0"/>
                <a:ea typeface="Calibri" panose="020F0502020204030204" pitchFamily="34" charset="0"/>
                <a:cs typeface="Arial" panose="020B0604020202020204" pitchFamily="34" charset="0"/>
              </a:rPr>
              <a:t> provided and discuss the </a:t>
            </a:r>
            <a:r>
              <a:rPr lang="en-GB" sz="2800" b="1" dirty="0">
                <a:latin typeface="Arial Narrow" panose="020B0606020202030204" pitchFamily="34" charset="0"/>
                <a:ea typeface="Calibri" panose="020F0502020204030204" pitchFamily="34" charset="0"/>
                <a:cs typeface="Arial" panose="020B0604020202020204" pitchFamily="34" charset="0"/>
              </a:rPr>
              <a:t>What do you think?</a:t>
            </a:r>
            <a:r>
              <a:rPr lang="en-GB" sz="2800" dirty="0">
                <a:latin typeface="Arial Narrow" panose="020B0606020202030204" pitchFamily="34" charset="0"/>
                <a:ea typeface="Calibri" panose="020F0502020204030204" pitchFamily="34" charset="0"/>
                <a:cs typeface="Arial" panose="020B0604020202020204" pitchFamily="34" charset="0"/>
              </a:rPr>
              <a:t> questions.</a:t>
            </a:r>
          </a:p>
          <a:p>
            <a:endParaRPr lang="en-GB" sz="2800" dirty="0">
              <a:latin typeface="Arial Narrow" panose="020B0606020202030204" pitchFamily="34" charset="0"/>
              <a:ea typeface="Calibri" panose="020F0502020204030204" pitchFamily="34" charset="0"/>
              <a:cs typeface="Arial" panose="020B0604020202020204" pitchFamily="34" charset="0"/>
            </a:endParaRPr>
          </a:p>
          <a:p>
            <a:endParaRPr lang="en-GB" sz="2800" dirty="0">
              <a:latin typeface="Arial Narrow" panose="020B0606020202030204" pitchFamily="34" charset="0"/>
            </a:endParaRPr>
          </a:p>
        </p:txBody>
      </p:sp>
      <p:sp>
        <p:nvSpPr>
          <p:cNvPr id="3" name="TextBox 2">
            <a:extLst>
              <a:ext uri="{FF2B5EF4-FFF2-40B4-BE49-F238E27FC236}">
                <a16:creationId xmlns:a16="http://schemas.microsoft.com/office/drawing/2014/main" id="{5402D108-8C96-4202-BEC7-F307F34D0F86}"/>
              </a:ext>
            </a:extLst>
          </p:cNvPr>
          <p:cNvSpPr txBox="1"/>
          <p:nvPr/>
        </p:nvSpPr>
        <p:spPr>
          <a:xfrm>
            <a:off x="3938541" y="122326"/>
            <a:ext cx="4105611" cy="861774"/>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Family activity at home:</a:t>
            </a:r>
            <a:r>
              <a:rPr lang="en-GB" dirty="0">
                <a:latin typeface="Arial Narrow" panose="020B0606020202030204" pitchFamily="34" charset="0"/>
                <a:ea typeface="Calibri" panose="020F0502020204030204" pitchFamily="34" charset="0"/>
                <a:cs typeface="Arial" panose="020B0604020202020204" pitchFamily="34" charset="0"/>
              </a:rPr>
              <a:t>  </a:t>
            </a:r>
            <a:endParaRPr lang="en-GB" dirty="0">
              <a:latin typeface="Arial Narrow" panose="020B0606020202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9559531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201A154-E18D-44FB-B998-DFEE2055B702}"/>
              </a:ext>
            </a:extLst>
          </p:cNvPr>
          <p:cNvSpPr>
            <a:spLocks noGrp="1"/>
          </p:cNvSpPr>
          <p:nvPr>
            <p:ph type="ftr" sz="quarter" idx="11"/>
          </p:nvPr>
        </p:nvSpPr>
        <p:spPr/>
        <p:txBody>
          <a:bodyPr/>
          <a:lstStyle/>
          <a:p>
            <a:r>
              <a:rPr lang="en-GB"/>
              <a:t>Playback Learning Academy</a:t>
            </a:r>
            <a:endParaRPr lang="en-GB" dirty="0"/>
          </a:p>
        </p:txBody>
      </p:sp>
      <p:sp>
        <p:nvSpPr>
          <p:cNvPr id="4" name="Rectangle 3">
            <a:extLst>
              <a:ext uri="{FF2B5EF4-FFF2-40B4-BE49-F238E27FC236}">
                <a16:creationId xmlns:a16="http://schemas.microsoft.com/office/drawing/2014/main" id="{A78C04EC-7C94-4B4D-AC5D-E1684BB5CC13}"/>
              </a:ext>
            </a:extLst>
          </p:cNvPr>
          <p:cNvSpPr/>
          <p:nvPr/>
        </p:nvSpPr>
        <p:spPr>
          <a:xfrm>
            <a:off x="1645218" y="1131287"/>
            <a:ext cx="8901557" cy="5056449"/>
          </a:xfrm>
          <a:prstGeom prst="rect">
            <a:avLst/>
          </a:prstGeom>
          <a:solidFill>
            <a:schemeClr val="accent6">
              <a:lumMod val="20000"/>
              <a:lumOff val="80000"/>
            </a:schemeClr>
          </a:solidFill>
        </p:spPr>
        <p:txBody>
          <a:bodyPr wrap="square">
            <a:spAutoFit/>
          </a:bodyPr>
          <a:lstStyle/>
          <a:p>
            <a:pPr>
              <a:lnSpc>
                <a:spcPct val="200000"/>
              </a:lnSpc>
              <a:spcAft>
                <a:spcPts val="800"/>
              </a:spcAft>
            </a:pPr>
            <a:r>
              <a:rPr lang="en-GB" sz="2800" b="1" dirty="0">
                <a:latin typeface="Arial Narrow" panose="020B0606020202030204" pitchFamily="34" charset="0"/>
                <a:ea typeface="Calibri" panose="020F0502020204030204" pitchFamily="34" charset="0"/>
                <a:cs typeface="Arial" panose="020B0604020202020204" pitchFamily="34" charset="0"/>
              </a:rPr>
              <a:t>The effects of bullying and peer pressure: </a:t>
            </a:r>
            <a:endParaRPr lang="en-GB" sz="2800" b="1" dirty="0">
              <a:latin typeface="Arial Narrow" panose="020B0606020202030204" pitchFamily="34" charset="0"/>
              <a:ea typeface="Calibri" panose="020F0502020204030204" pitchFamily="34" charset="0"/>
              <a:cs typeface="Times New Roman" panose="02020603050405020304" pitchFamily="18" charset="0"/>
            </a:endParaRPr>
          </a:p>
          <a:p>
            <a:pPr>
              <a:lnSpc>
                <a:spcPct val="200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How we should address feelings associated with these</a:t>
            </a: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lnSpc>
                <a:spcPct val="200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Who they should go to for support and advice</a:t>
            </a:r>
            <a:endParaRPr lang="en-GB" sz="2800"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2800" dirty="0">
              <a:latin typeface="Arial Narrow" panose="020B0606020202030204" pitchFamily="34" charset="0"/>
              <a:ea typeface="Calibri" panose="020F0502020204030204" pitchFamily="34" charset="0"/>
              <a:cs typeface="Arial" panose="020B0604020202020204" pitchFamily="34" charset="0"/>
            </a:endParaRPr>
          </a:p>
          <a:p>
            <a:pPr>
              <a:lnSpc>
                <a:spcPct val="107000"/>
              </a:lnSpc>
              <a:spcAft>
                <a:spcPts val="800"/>
              </a:spcAft>
            </a:pPr>
            <a:r>
              <a:rPr lang="en-GB" sz="2800" dirty="0">
                <a:latin typeface="Arial Narrow" panose="020B0606020202030204" pitchFamily="34" charset="0"/>
                <a:ea typeface="Calibri" panose="020F0502020204030204" pitchFamily="34" charset="0"/>
                <a:cs typeface="Arial" panose="020B0604020202020204" pitchFamily="34" charset="0"/>
              </a:rPr>
              <a:t>You may want to offer a personal </a:t>
            </a:r>
            <a:r>
              <a:rPr lang="en-GB" sz="2800">
                <a:latin typeface="Arial Narrow" panose="020B0606020202030204" pitchFamily="34" charset="0"/>
                <a:ea typeface="Calibri" panose="020F0502020204030204" pitchFamily="34" charset="0"/>
                <a:cs typeface="Arial" panose="020B0604020202020204" pitchFamily="34" charset="0"/>
              </a:rPr>
              <a:t>or work experience </a:t>
            </a:r>
            <a:r>
              <a:rPr lang="en-GB" sz="2800" dirty="0">
                <a:latin typeface="Arial Narrow" panose="020B0606020202030204" pitchFamily="34" charset="0"/>
                <a:ea typeface="Calibri" panose="020F0502020204030204" pitchFamily="34" charset="0"/>
                <a:cs typeface="Arial" panose="020B0604020202020204" pitchFamily="34" charset="0"/>
              </a:rPr>
              <a:t>to support your discussion.</a:t>
            </a:r>
          </a:p>
          <a:p>
            <a:pPr>
              <a:lnSpc>
                <a:spcPct val="107000"/>
              </a:lnSpc>
              <a:spcAft>
                <a:spcPts val="800"/>
              </a:spcAft>
            </a:pPr>
            <a:endParaRPr lang="en-GB" sz="1200"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spcAft>
                <a:spcPts val="800"/>
              </a:spcAft>
              <a:buSzPts val="1400"/>
            </a:pPr>
            <a:endParaRPr lang="en-GB" sz="1200" u="sng" dirty="0">
              <a:solidFill>
                <a:srgbClr val="0563C1"/>
              </a:solidFill>
              <a:latin typeface="Arial Narrow" panose="020B0606020202030204" pitchFamily="34" charset="0"/>
              <a:ea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02E3A804-78CC-4EF3-8EFF-567EFEEB86C6}"/>
              </a:ext>
            </a:extLst>
          </p:cNvPr>
          <p:cNvSpPr txBox="1"/>
          <p:nvPr/>
        </p:nvSpPr>
        <p:spPr>
          <a:xfrm>
            <a:off x="5301549" y="147270"/>
            <a:ext cx="1588897" cy="861774"/>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Discuss:</a:t>
            </a:r>
            <a:endParaRPr lang="en-GB" sz="3200" b="1" dirty="0">
              <a:latin typeface="Arial Narrow" panose="020B0606020202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25196378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F925BC5-4E46-4C70-B554-1A855F1C0790}"/>
              </a:ext>
            </a:extLst>
          </p:cNvPr>
          <p:cNvSpPr>
            <a:spLocks noGrp="1"/>
          </p:cNvSpPr>
          <p:nvPr>
            <p:ph type="ftr" sz="quarter" idx="11"/>
          </p:nvPr>
        </p:nvSpPr>
        <p:spPr/>
        <p:txBody>
          <a:bodyPr/>
          <a:lstStyle/>
          <a:p>
            <a:r>
              <a:rPr lang="en-GB"/>
              <a:t>Playback Learning Academy</a:t>
            </a:r>
          </a:p>
        </p:txBody>
      </p:sp>
      <p:sp>
        <p:nvSpPr>
          <p:cNvPr id="3" name="Rectangle 2">
            <a:extLst>
              <a:ext uri="{FF2B5EF4-FFF2-40B4-BE49-F238E27FC236}">
                <a16:creationId xmlns:a16="http://schemas.microsoft.com/office/drawing/2014/main" id="{0296EABD-2FE3-42BA-9FAB-516EB42A1275}"/>
              </a:ext>
            </a:extLst>
          </p:cNvPr>
          <p:cNvSpPr/>
          <p:nvPr/>
        </p:nvSpPr>
        <p:spPr>
          <a:xfrm>
            <a:off x="1827095" y="1401040"/>
            <a:ext cx="8537806" cy="4055919"/>
          </a:xfrm>
          <a:prstGeom prst="rect">
            <a:avLst/>
          </a:prstGeom>
          <a:solidFill>
            <a:schemeClr val="accent6">
              <a:lumMod val="20000"/>
              <a:lumOff val="80000"/>
            </a:schemeClr>
          </a:solidFill>
        </p:spPr>
        <p:txBody>
          <a:bodyPr wrap="square">
            <a:spAutoFit/>
          </a:bodyPr>
          <a:lstStyle/>
          <a:p>
            <a:pPr>
              <a:lnSpc>
                <a:spcPct val="107000"/>
              </a:lnSpc>
              <a:spcAft>
                <a:spcPts val="800"/>
              </a:spcAft>
            </a:pPr>
            <a:endParaRPr lang="en-GB" sz="3200" dirty="0">
              <a:latin typeface="Arial Narrow" panose="020B0606020202030204" pitchFamily="34" charset="0"/>
              <a:ea typeface="Calibri" panose="020F0502020204030204" pitchFamily="34" charset="0"/>
              <a:cs typeface="Times New Roman" panose="02020603050405020304" pitchFamily="18" charset="0"/>
            </a:endParaRPr>
          </a:p>
          <a:p>
            <a:pPr>
              <a:lnSpc>
                <a:spcPct val="107000"/>
              </a:lnSpc>
              <a:buSzPts val="1400"/>
            </a:pPr>
            <a:r>
              <a:rPr lang="en-GB" sz="2800" u="sng" dirty="0">
                <a:solidFill>
                  <a:srgbClr val="0563C1"/>
                </a:solidFill>
                <a:latin typeface="Arial Narrow" panose="020B0606020202030204" pitchFamily="34" charset="0"/>
                <a:ea typeface="Arial" panose="020B0604020202020204" pitchFamily="34" charset="0"/>
                <a:cs typeface="Arial" panose="020B0604020202020204" pitchFamily="34" charset="0"/>
                <a:hlinkClick r:id="rId2"/>
              </a:rPr>
              <a:t>https://www.thinkuknow.co.uk/parents/Listing</a:t>
            </a:r>
            <a:endParaRPr lang="en-GB" sz="2800" dirty="0">
              <a:latin typeface="Arial Narrow" panose="020B0606020202030204" pitchFamily="34" charset="0"/>
              <a:ea typeface="Arial" panose="020B0604020202020204" pitchFamily="34" charset="0"/>
              <a:cs typeface="Times New Roman" panose="02020603050405020304" pitchFamily="18" charset="0"/>
            </a:endParaRPr>
          </a:p>
          <a:p>
            <a:pPr>
              <a:lnSpc>
                <a:spcPct val="107000"/>
              </a:lnSpc>
              <a:spcAft>
                <a:spcPts val="800"/>
              </a:spcAft>
              <a:buSzPts val="1400"/>
            </a:pPr>
            <a:endParaRPr lang="en-GB" sz="2800" u="sng" dirty="0">
              <a:solidFill>
                <a:srgbClr val="0563C1"/>
              </a:solidFill>
              <a:latin typeface="Arial Narrow" panose="020B0606020202030204" pitchFamily="34" charset="0"/>
              <a:ea typeface="Arial" panose="020B0604020202020204" pitchFamily="34" charset="0"/>
              <a:cs typeface="Arial" panose="020B0604020202020204" pitchFamily="34" charset="0"/>
            </a:endParaRPr>
          </a:p>
          <a:p>
            <a:pPr>
              <a:lnSpc>
                <a:spcPct val="107000"/>
              </a:lnSpc>
              <a:spcAft>
                <a:spcPts val="800"/>
              </a:spcAft>
              <a:buSzPts val="1400"/>
            </a:pPr>
            <a:r>
              <a:rPr lang="en-GB" sz="2800" u="sng" dirty="0">
                <a:solidFill>
                  <a:srgbClr val="0563C1"/>
                </a:solidFill>
                <a:latin typeface="Arial Narrow" panose="020B0606020202030204" pitchFamily="34" charset="0"/>
                <a:ea typeface="Arial" panose="020B0604020202020204" pitchFamily="34" charset="0"/>
                <a:cs typeface="Arial" panose="020B0604020202020204" pitchFamily="34" charset="0"/>
              </a:rPr>
              <a:t>Scotland’s Anti-Bullying Service: http:respectme.org.uk</a:t>
            </a:r>
          </a:p>
          <a:p>
            <a:pPr>
              <a:lnSpc>
                <a:spcPct val="107000"/>
              </a:lnSpc>
              <a:spcAft>
                <a:spcPts val="800"/>
              </a:spcAft>
              <a:buSzPts val="1400"/>
            </a:pPr>
            <a:endParaRPr lang="en-GB" sz="3200" u="sng" dirty="0">
              <a:solidFill>
                <a:srgbClr val="0563C1"/>
              </a:solidFill>
              <a:latin typeface="Arial Narrow" panose="020B0606020202030204" pitchFamily="34" charset="0"/>
              <a:ea typeface="Arial" panose="020B0604020202020204" pitchFamily="34" charset="0"/>
              <a:cs typeface="Arial" panose="020B0604020202020204" pitchFamily="34" charset="0"/>
            </a:endParaRPr>
          </a:p>
          <a:p>
            <a:pPr>
              <a:lnSpc>
                <a:spcPct val="107000"/>
              </a:lnSpc>
              <a:spcAft>
                <a:spcPts val="800"/>
              </a:spcAft>
              <a:buSzPts val="1400"/>
            </a:pPr>
            <a:endParaRPr lang="en-GB" sz="3200" u="sng" dirty="0">
              <a:solidFill>
                <a:srgbClr val="0563C1"/>
              </a:solidFill>
              <a:latin typeface="Arial Narrow" panose="020B0606020202030204" pitchFamily="34" charset="0"/>
              <a:ea typeface="Arial" panose="020B0604020202020204" pitchFamily="34" charset="0"/>
              <a:cs typeface="Arial" panose="020B0604020202020204" pitchFamily="34" charset="0"/>
            </a:endParaRPr>
          </a:p>
          <a:p>
            <a:pPr>
              <a:lnSpc>
                <a:spcPct val="107000"/>
              </a:lnSpc>
              <a:spcAft>
                <a:spcPts val="800"/>
              </a:spcAft>
              <a:buSzPts val="1400"/>
            </a:pPr>
            <a:endParaRPr lang="en-GB" sz="3200" u="sng" dirty="0">
              <a:solidFill>
                <a:srgbClr val="0563C1"/>
              </a:solidFill>
              <a:latin typeface="Arial Narrow" panose="020B0606020202030204" pitchFamily="34" charset="0"/>
              <a:ea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686C59E8-F238-4F91-9C6F-78602E6C09D7}"/>
              </a:ext>
            </a:extLst>
          </p:cNvPr>
          <p:cNvSpPr txBox="1"/>
          <p:nvPr/>
        </p:nvSpPr>
        <p:spPr>
          <a:xfrm>
            <a:off x="1784049" y="198720"/>
            <a:ext cx="8623899" cy="861774"/>
          </a:xfrm>
          <a:prstGeom prst="rect">
            <a:avLst/>
          </a:prstGeom>
          <a:noFill/>
        </p:spPr>
        <p:txBody>
          <a:bodyPr wrap="none" rtlCol="0">
            <a:spAutoFit/>
          </a:bodyPr>
          <a:lstStyle/>
          <a:p>
            <a:r>
              <a:rPr lang="en-GB" sz="3200" b="1" dirty="0">
                <a:latin typeface="Arial Narrow" panose="020B0606020202030204" pitchFamily="34" charset="0"/>
                <a:ea typeface="Calibri" panose="020F0502020204030204" pitchFamily="34" charset="0"/>
                <a:cs typeface="Arial" panose="020B0604020202020204" pitchFamily="34" charset="0"/>
              </a:rPr>
              <a:t>To improve your knowledge and understanding visit:</a:t>
            </a:r>
          </a:p>
          <a:p>
            <a:endParaRPr lang="en-GB" dirty="0"/>
          </a:p>
        </p:txBody>
      </p:sp>
    </p:spTree>
    <p:extLst>
      <p:ext uri="{BB962C8B-B14F-4D97-AF65-F5344CB8AC3E}">
        <p14:creationId xmlns:p14="http://schemas.microsoft.com/office/powerpoint/2010/main" val="6197541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0CF8888-54FB-48D4-AD69-C1A9E2E28D4A}"/>
              </a:ext>
            </a:extLst>
          </p:cNvPr>
          <p:cNvSpPr>
            <a:spLocks noGrp="1"/>
          </p:cNvSpPr>
          <p:nvPr>
            <p:ph type="ftr" sz="quarter" idx="11"/>
          </p:nvPr>
        </p:nvSpPr>
        <p:spPr/>
        <p:txBody>
          <a:bodyPr/>
          <a:lstStyle/>
          <a:p>
            <a:r>
              <a:rPr lang="en-GB" b="1" dirty="0">
                <a:solidFill>
                  <a:schemeClr val="tx1"/>
                </a:solidFill>
              </a:rPr>
              <a:t>Playback Learning Academy</a:t>
            </a:r>
          </a:p>
        </p:txBody>
      </p:sp>
      <p:sp>
        <p:nvSpPr>
          <p:cNvPr id="4" name="Rectangle 3">
            <a:extLst>
              <a:ext uri="{FF2B5EF4-FFF2-40B4-BE49-F238E27FC236}">
                <a16:creationId xmlns:a16="http://schemas.microsoft.com/office/drawing/2014/main" id="{8BF44C63-D568-417F-B14C-859C6A14F3A7}"/>
              </a:ext>
            </a:extLst>
          </p:cNvPr>
          <p:cNvSpPr/>
          <p:nvPr/>
        </p:nvSpPr>
        <p:spPr>
          <a:xfrm>
            <a:off x="1990928" y="2372749"/>
            <a:ext cx="8210143" cy="2112501"/>
          </a:xfrm>
          <a:prstGeom prst="rect">
            <a:avLst/>
          </a:prstGeom>
          <a:solidFill>
            <a:schemeClr val="accent6">
              <a:lumMod val="20000"/>
              <a:lumOff val="80000"/>
            </a:schemeClr>
          </a:solidFill>
        </p:spPr>
        <p:txBody>
          <a:bodyPr wrap="square">
            <a:spAutoFit/>
          </a:bodyPr>
          <a:lstStyle/>
          <a:p>
            <a:pPr algn="ctr">
              <a:lnSpc>
                <a:spcPct val="107000"/>
              </a:lnSpc>
              <a:spcAft>
                <a:spcPts val="800"/>
              </a:spcAft>
            </a:pPr>
            <a:endParaRPr lang="en-GB" sz="4000" b="1" dirty="0">
              <a:latin typeface="Arial Narrow" panose="020B0606020202030204" pitchFamily="34" charset="0"/>
              <a:ea typeface="Calibri" panose="020F0502020204030204" pitchFamily="34" charset="0"/>
              <a:cs typeface="Arial" panose="020B0604020202020204" pitchFamily="34" charset="0"/>
            </a:endParaRPr>
          </a:p>
          <a:p>
            <a:pPr algn="ctr">
              <a:lnSpc>
                <a:spcPct val="107000"/>
              </a:lnSpc>
              <a:spcAft>
                <a:spcPts val="800"/>
              </a:spcAft>
            </a:pPr>
            <a:r>
              <a:rPr lang="en-GB" sz="3200" b="1" dirty="0">
                <a:latin typeface="Arial Narrow" panose="020B0606020202030204" pitchFamily="34" charset="0"/>
                <a:ea typeface="Calibri" panose="020F0502020204030204" pitchFamily="34" charset="0"/>
                <a:cs typeface="Arial" panose="020B0604020202020204" pitchFamily="34" charset="0"/>
              </a:rPr>
              <a:t>Feedback/closing summary </a:t>
            </a:r>
          </a:p>
          <a:p>
            <a:pPr algn="ctr">
              <a:lnSpc>
                <a:spcPct val="107000"/>
              </a:lnSpc>
              <a:spcAft>
                <a:spcPts val="800"/>
              </a:spcAft>
            </a:pPr>
            <a:endParaRPr lang="en-GB" sz="4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72203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264</TotalTime>
  <Words>1132</Words>
  <Application>Microsoft Office PowerPoint</Application>
  <PresentationFormat>Widescreen</PresentationFormat>
  <Paragraphs>152</Paragraphs>
  <Slides>22</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22</vt:i4>
      </vt:variant>
    </vt:vector>
  </HeadingPairs>
  <TitlesOfParts>
    <vt:vector size="30" baseType="lpstr">
      <vt:lpstr>Arial</vt:lpstr>
      <vt:lpstr>Arial Narrow</vt:lpstr>
      <vt:lpstr>Calibri</vt:lpstr>
      <vt:lpstr>Calibri Light</vt:lpstr>
      <vt:lpstr>Frutiger LT 55 Roman</vt:lpstr>
      <vt:lpstr>Symbol</vt:lpstr>
      <vt:lpstr>Office Theme</vt:lpstr>
      <vt:lpstr>1_Office Theme</vt:lpstr>
      <vt:lpstr>PowerPoint Presentation</vt:lpstr>
      <vt:lpstr>          </vt:lpstr>
      <vt:lpstr>Session 9: How do children manage relationships?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User1</dc:creator>
  <cp:lastModifiedBy>liz fitzpatrick</cp:lastModifiedBy>
  <cp:revision>34</cp:revision>
  <cp:lastPrinted>2019-04-08T10:49:42Z</cp:lastPrinted>
  <dcterms:created xsi:type="dcterms:W3CDTF">2019-03-26T12:31:19Z</dcterms:created>
  <dcterms:modified xsi:type="dcterms:W3CDTF">2022-01-09T16:26:38Z</dcterms:modified>
</cp:coreProperties>
</file>